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8"/>
  </p:notesMasterIdLst>
  <p:sldIdLst>
    <p:sldId id="256" r:id="rId2"/>
    <p:sldId id="257" r:id="rId3"/>
    <p:sldId id="258" r:id="rId4"/>
    <p:sldId id="259" r:id="rId5"/>
    <p:sldId id="260" r:id="rId6"/>
    <p:sldId id="273" r:id="rId7"/>
    <p:sldId id="263" r:id="rId8"/>
    <p:sldId id="261" r:id="rId9"/>
    <p:sldId id="262" r:id="rId10"/>
    <p:sldId id="264" r:id="rId11"/>
    <p:sldId id="274" r:id="rId12"/>
    <p:sldId id="267" r:id="rId13"/>
    <p:sldId id="269" r:id="rId14"/>
    <p:sldId id="270" r:id="rId15"/>
    <p:sldId id="271" r:id="rId16"/>
    <p:sldId id="272" r:id="rId1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7085" autoAdjust="0"/>
    <p:restoredTop sz="94660"/>
  </p:normalViewPr>
  <p:slideViewPr>
    <p:cSldViewPr>
      <p:cViewPr varScale="1">
        <p:scale>
          <a:sx n="83" d="100"/>
          <a:sy n="83" d="100"/>
        </p:scale>
        <p:origin x="-1286"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7F0C65-8A4C-4E29-98B9-6FF74FE2B5C1}" type="datetimeFigureOut">
              <a:rPr lang="it-IT" smtClean="0"/>
              <a:pPr/>
              <a:t>17/07/2012</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058CDE-8326-4720-8968-C3803D89AC20}"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BA058CDE-8326-4720-8968-C3803D89AC20}" type="slidenum">
              <a:rPr lang="it-IT" smtClean="0"/>
              <a:pPr/>
              <a:t>13</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34968305-EDDA-45E7-B230-F4C7B6B71A18}" type="datetime1">
              <a:rPr lang="it-IT" smtClean="0"/>
              <a:pPr/>
              <a:t>17/07/2012</a:t>
            </a:fld>
            <a:endParaRPr lang="it-IT"/>
          </a:p>
        </p:txBody>
      </p:sp>
      <p:sp>
        <p:nvSpPr>
          <p:cNvPr id="19" name="Segnaposto piè di pagina 18"/>
          <p:cNvSpPr>
            <a:spLocks noGrp="1"/>
          </p:cNvSpPr>
          <p:nvPr>
            <p:ph type="ftr" sz="quarter" idx="11"/>
          </p:nvPr>
        </p:nvSpPr>
        <p:spPr/>
        <p:txBody>
          <a:bodyPr/>
          <a:lstStyle/>
          <a:p>
            <a:endParaRPr lang="it-IT"/>
          </a:p>
        </p:txBody>
      </p:sp>
      <p:sp>
        <p:nvSpPr>
          <p:cNvPr id="27" name="Segnaposto numero diapositiva 26"/>
          <p:cNvSpPr>
            <a:spLocks noGrp="1"/>
          </p:cNvSpPr>
          <p:nvPr>
            <p:ph type="sldNum" sz="quarter" idx="12"/>
          </p:nvPr>
        </p:nvSpPr>
        <p:spPr/>
        <p:txBody>
          <a:bodyPr/>
          <a:lstStyle/>
          <a:p>
            <a:fld id="{3BBAAB16-A34A-46A9-BF99-027DDDC2BA11}"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C361E9B7-30BE-40B4-8170-10112EED0613}" type="datetime1">
              <a:rPr lang="it-IT" smtClean="0"/>
              <a:pPr/>
              <a:t>17/07/2012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BBAAB16-A34A-46A9-BF99-027DDDC2BA11}"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9553E862-7A1E-4126-98D6-776B3CBE4956}" type="datetime1">
              <a:rPr lang="it-IT" smtClean="0"/>
              <a:pPr/>
              <a:t>17/07/2012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BBAAB16-A34A-46A9-BF99-027DDDC2BA11}"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FE2767D7-335E-47DE-9305-08BD0534C043}" type="datetime1">
              <a:rPr lang="it-IT" smtClean="0"/>
              <a:pPr/>
              <a:t>17/07/2012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BBAAB16-A34A-46A9-BF99-027DDDC2BA11}"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BAA967D1-85E0-4B8A-B7FC-5643D78B2A81}" type="datetime1">
              <a:rPr lang="it-IT" smtClean="0"/>
              <a:pPr/>
              <a:t>17/07/2012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BBAAB16-A34A-46A9-BF99-027DDDC2BA11}"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F40ADF93-CDF2-468A-8D99-14B7EFFBCE20}" type="datetime1">
              <a:rPr lang="it-IT" smtClean="0"/>
              <a:pPr/>
              <a:t>17/07/2012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BBAAB16-A34A-46A9-BF99-027DDDC2BA11}"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tIns="45720" anchor="b"/>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1EB49C63-6B55-4A0C-8833-EC76E0B7D19E}" type="datetime1">
              <a:rPr lang="it-IT" smtClean="0"/>
              <a:pPr/>
              <a:t>17/07/2012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3BBAAB16-A34A-46A9-BF99-027DDDC2BA11}"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03A98920-5A29-4BDD-95BB-AA91430EA00F}" type="datetime1">
              <a:rPr lang="it-IT" smtClean="0"/>
              <a:pPr/>
              <a:t>17/07/2012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3BBAAB16-A34A-46A9-BF99-027DDDC2BA11}"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EDA30B8-ADBC-4E19-B5C7-ADE33C2ED9AF}" type="datetime1">
              <a:rPr lang="it-IT" smtClean="0"/>
              <a:pPr/>
              <a:t>17/07/2012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3BBAAB16-A34A-46A9-BF99-027DDDC2BA11}"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C4BD9336-D42A-44B6-A766-AA340172EF7A}" type="datetime1">
              <a:rPr lang="it-IT" smtClean="0"/>
              <a:pPr/>
              <a:t>17/07/2012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BBAAB16-A34A-46A9-BF99-027DDDC2BA11}"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olo rettango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o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DEA7C78C-36E9-4636-84D8-A205229452A5}" type="datetime1">
              <a:rPr lang="it-IT" smtClean="0"/>
              <a:pPr/>
              <a:t>17/07/2012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a:xfrm>
            <a:off x="8077200" y="6356350"/>
            <a:ext cx="609600" cy="365125"/>
          </a:xfrm>
        </p:spPr>
        <p:txBody>
          <a:bodyPr/>
          <a:lstStyle/>
          <a:p>
            <a:fld id="{3BBAAB16-A34A-46A9-BF99-027DDDC2BA11}" type="slidenum">
              <a:rPr lang="it-IT" smtClean="0"/>
              <a:pPr/>
              <a:t>‹N›</a:t>
            </a:fld>
            <a:endParaRPr lang="it-IT"/>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igura a mano liber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igura a mano liber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igura a mano liber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igura a mano liber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egnaposto tito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1E484C8-E733-4E67-B239-E8BF12223434}" type="datetime1">
              <a:rPr lang="it-IT" smtClean="0"/>
              <a:pPr/>
              <a:t>17/07/2012</a:t>
            </a:fld>
            <a:endParaRPr lang="it-IT"/>
          </a:p>
        </p:txBody>
      </p:sp>
      <p:sp>
        <p:nvSpPr>
          <p:cNvPr id="22" name="Segnaposto piè di pagin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t-IT"/>
          </a:p>
        </p:txBody>
      </p:sp>
      <p:sp>
        <p:nvSpPr>
          <p:cNvPr id="18" name="Segnaposto numero diapos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BBAAB16-A34A-46A9-BF99-027DDDC2BA11}" type="slidenum">
              <a:rPr lang="it-IT" smtClean="0"/>
              <a:pPr/>
              <a:t>‹N›</a:t>
            </a:fld>
            <a:endParaRPr lang="it-IT"/>
          </a:p>
        </p:txBody>
      </p:sp>
      <p:grpSp>
        <p:nvGrpSpPr>
          <p:cNvPr id="2" name="Gruppo 1"/>
          <p:cNvGrpSpPr/>
          <p:nvPr/>
        </p:nvGrpSpPr>
        <p:grpSpPr>
          <a:xfrm>
            <a:off x="-19017" y="202408"/>
            <a:ext cx="9180548" cy="649224"/>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ideo" Target="file:///C:\Users\FRANCESCA\Videos\Tesi1.avi" TargetMode="Externa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16632"/>
            <a:ext cx="7851648" cy="1828800"/>
          </a:xfrm>
        </p:spPr>
        <p:txBody>
          <a:bodyPr>
            <a:normAutofit/>
          </a:bodyPr>
          <a:lstStyle/>
          <a:p>
            <a:pPr marL="274320" lvl="0" indent="-274320" algn="ctr">
              <a:spcBef>
                <a:spcPts val="600"/>
              </a:spcBef>
              <a:defRPr/>
            </a:pPr>
            <a:r>
              <a:rPr lang="it-IT" sz="2000" cap="all" spc="-100" dirty="0" err="1" smtClean="0">
                <a:ln w="3200">
                  <a:solidFill>
                    <a:schemeClr val="bg2">
                      <a:shade val="75000"/>
                      <a:alpha val="25000"/>
                    </a:schemeClr>
                  </a:solidFill>
                  <a:prstDash val="solid"/>
                  <a:round/>
                </a:ln>
                <a:solidFill>
                  <a:schemeClr val="tx1"/>
                </a:solidFill>
                <a:effectLst>
                  <a:outerShdw blurRad="38100" dist="38100" dir="2700000" algn="tl">
                    <a:srgbClr val="000000">
                      <a:alpha val="43137"/>
                    </a:srgbClr>
                  </a:outerShdw>
                </a:effectLst>
              </a:rPr>
              <a:t>Universita'</a:t>
            </a:r>
            <a:r>
              <a:rPr lang="it-IT" sz="2000" cap="all" spc="-100" dirty="0" smtClean="0">
                <a:ln w="3200">
                  <a:solidFill>
                    <a:schemeClr val="bg2">
                      <a:shade val="75000"/>
                      <a:alpha val="25000"/>
                    </a:schemeClr>
                  </a:solidFill>
                  <a:prstDash val="solid"/>
                  <a:round/>
                </a:ln>
                <a:solidFill>
                  <a:schemeClr val="tx1"/>
                </a:solidFill>
                <a:effectLst>
                  <a:outerShdw blurRad="38100" dist="38100" dir="2700000" algn="tl">
                    <a:srgbClr val="000000">
                      <a:alpha val="43137"/>
                    </a:srgbClr>
                  </a:outerShdw>
                </a:effectLst>
              </a:rPr>
              <a:t> degli Studi di Modena e Reggio Emilia</a:t>
            </a:r>
            <a:br>
              <a:rPr lang="it-IT" sz="2000" cap="all" spc="-100" dirty="0" smtClean="0">
                <a:ln w="3200">
                  <a:solidFill>
                    <a:schemeClr val="bg2">
                      <a:shade val="75000"/>
                      <a:alpha val="25000"/>
                    </a:schemeClr>
                  </a:solidFill>
                  <a:prstDash val="solid"/>
                  <a:round/>
                </a:ln>
                <a:solidFill>
                  <a:schemeClr val="tx1"/>
                </a:solidFill>
                <a:effectLst>
                  <a:outerShdw blurRad="38100" dist="38100" dir="2700000" algn="tl">
                    <a:srgbClr val="000000">
                      <a:alpha val="43137"/>
                    </a:srgbClr>
                  </a:outerShdw>
                </a:effectLst>
              </a:rPr>
            </a:br>
            <a:r>
              <a:rPr lang="it-IT" sz="2000" b="0" spc="-100" dirty="0" err="1" smtClean="0">
                <a:ln w="3200">
                  <a:solidFill>
                    <a:schemeClr val="bg2">
                      <a:shade val="75000"/>
                      <a:alpha val="25000"/>
                    </a:schemeClr>
                  </a:solidFill>
                  <a:prstDash val="solid"/>
                  <a:round/>
                </a:ln>
                <a:solidFill>
                  <a:schemeClr val="tx1"/>
                </a:solidFill>
                <a:effectLst>
                  <a:outerShdw blurRad="38100" dist="38100" dir="2700000" algn="tl">
                    <a:srgbClr val="000000">
                      <a:alpha val="43137"/>
                    </a:srgbClr>
                  </a:outerShdw>
                </a:effectLst>
              </a:rPr>
              <a:t>Facolta'</a:t>
            </a:r>
            <a:r>
              <a:rPr lang="it-IT" sz="2000" b="0" spc="-100" dirty="0" smtClean="0">
                <a:ln w="3200">
                  <a:solidFill>
                    <a:schemeClr val="bg2">
                      <a:shade val="75000"/>
                      <a:alpha val="25000"/>
                    </a:schemeClr>
                  </a:solidFill>
                  <a:prstDash val="solid"/>
                  <a:round/>
                </a:ln>
                <a:solidFill>
                  <a:schemeClr val="tx1"/>
                </a:solidFill>
                <a:effectLst>
                  <a:outerShdw blurRad="38100" dist="38100" dir="2700000" algn="tl">
                    <a:srgbClr val="000000">
                      <a:alpha val="43137"/>
                    </a:srgbClr>
                  </a:outerShdw>
                </a:effectLst>
              </a:rPr>
              <a:t> di Scienze Matematiche, Fisiche e Naturali </a:t>
            </a:r>
            <a:br>
              <a:rPr lang="it-IT" sz="2000" b="0" spc="-100" dirty="0" smtClean="0">
                <a:ln w="3200">
                  <a:solidFill>
                    <a:schemeClr val="bg2">
                      <a:shade val="75000"/>
                      <a:alpha val="25000"/>
                    </a:schemeClr>
                  </a:solidFill>
                  <a:prstDash val="solid"/>
                  <a:round/>
                </a:ln>
                <a:solidFill>
                  <a:schemeClr val="tx1"/>
                </a:solidFill>
                <a:effectLst>
                  <a:outerShdw blurRad="38100" dist="38100" dir="2700000" algn="tl">
                    <a:srgbClr val="000000">
                      <a:alpha val="43137"/>
                    </a:srgbClr>
                  </a:outerShdw>
                </a:effectLst>
              </a:rPr>
            </a:br>
            <a:r>
              <a:rPr lang="it-IT" sz="2000" b="0" spc="-100" dirty="0" smtClean="0">
                <a:ln w="3200">
                  <a:solidFill>
                    <a:schemeClr val="bg2">
                      <a:shade val="75000"/>
                      <a:alpha val="25000"/>
                    </a:schemeClr>
                  </a:solidFill>
                  <a:prstDash val="solid"/>
                  <a:round/>
                </a:ln>
                <a:solidFill>
                  <a:schemeClr val="tx1"/>
                </a:solidFill>
                <a:effectLst>
                  <a:outerShdw blurRad="38100" dist="38100" dir="2700000" algn="tl">
                    <a:srgbClr val="000000">
                      <a:alpha val="43137"/>
                    </a:srgbClr>
                  </a:outerShdw>
                </a:effectLst>
              </a:rPr>
              <a:t>Corso di Laurea in Informatica</a:t>
            </a:r>
            <a:r>
              <a:rPr lang="it-IT" sz="2000" b="0" dirty="0" smtClean="0">
                <a:solidFill>
                  <a:schemeClr val="tx1"/>
                </a:solidFill>
                <a:effectLst/>
              </a:rPr>
              <a:t/>
            </a:r>
            <a:br>
              <a:rPr lang="it-IT" sz="2000" b="0" dirty="0" smtClean="0">
                <a:solidFill>
                  <a:schemeClr val="tx1"/>
                </a:solidFill>
                <a:effectLst/>
              </a:rPr>
            </a:br>
            <a:endParaRPr lang="it-IT" sz="2000" dirty="0">
              <a:solidFill>
                <a:schemeClr val="tx1"/>
              </a:solidFill>
            </a:endParaRPr>
          </a:p>
        </p:txBody>
      </p:sp>
      <p:sp>
        <p:nvSpPr>
          <p:cNvPr id="3" name="Sottotitolo 2"/>
          <p:cNvSpPr>
            <a:spLocks noGrp="1"/>
          </p:cNvSpPr>
          <p:nvPr>
            <p:ph type="subTitle" idx="1"/>
          </p:nvPr>
        </p:nvSpPr>
        <p:spPr>
          <a:xfrm>
            <a:off x="1259632" y="2204864"/>
            <a:ext cx="6120680" cy="1752600"/>
          </a:xfrm>
        </p:spPr>
        <p:txBody>
          <a:bodyPr>
            <a:normAutofit/>
          </a:bodyPr>
          <a:lstStyle/>
          <a:p>
            <a:pPr algn="ctr"/>
            <a:r>
              <a:rPr lang="it-IT" sz="3200" dirty="0" err="1" smtClean="0"/>
              <a:t>eTOUR</a:t>
            </a:r>
            <a:r>
              <a:rPr lang="it-IT" sz="3200" dirty="0" smtClean="0"/>
              <a:t>:</a:t>
            </a:r>
          </a:p>
          <a:p>
            <a:pPr algn="ctr"/>
            <a:r>
              <a:rPr lang="it-IT" sz="3200" dirty="0" smtClean="0"/>
              <a:t>Progetto e Sviluppo di una Guida Interattiva per Dispositivi Mobili</a:t>
            </a:r>
          </a:p>
        </p:txBody>
      </p:sp>
      <p:sp>
        <p:nvSpPr>
          <p:cNvPr id="6" name="CasellaDiTesto 5"/>
          <p:cNvSpPr txBox="1"/>
          <p:nvPr/>
        </p:nvSpPr>
        <p:spPr>
          <a:xfrm>
            <a:off x="2843808" y="4221088"/>
            <a:ext cx="3096344" cy="338554"/>
          </a:xfrm>
          <a:prstGeom prst="rect">
            <a:avLst/>
          </a:prstGeom>
          <a:noFill/>
        </p:spPr>
        <p:txBody>
          <a:bodyPr wrap="square" rtlCol="0">
            <a:spAutoFit/>
          </a:bodyPr>
          <a:lstStyle/>
          <a:p>
            <a:pPr algn="ctr"/>
            <a:r>
              <a:rPr lang="it-IT" sz="1600" dirty="0" smtClean="0"/>
              <a:t>Tesi di Laurea Triennale</a:t>
            </a:r>
            <a:endParaRPr lang="it-IT" sz="1600" dirty="0"/>
          </a:p>
        </p:txBody>
      </p:sp>
      <p:sp>
        <p:nvSpPr>
          <p:cNvPr id="7" name="CasellaDiTesto 6"/>
          <p:cNvSpPr txBox="1"/>
          <p:nvPr/>
        </p:nvSpPr>
        <p:spPr>
          <a:xfrm>
            <a:off x="323528" y="5229200"/>
            <a:ext cx="2664296" cy="584775"/>
          </a:xfrm>
          <a:prstGeom prst="rect">
            <a:avLst/>
          </a:prstGeom>
          <a:noFill/>
        </p:spPr>
        <p:txBody>
          <a:bodyPr wrap="square" rtlCol="0">
            <a:spAutoFit/>
          </a:bodyPr>
          <a:lstStyle/>
          <a:p>
            <a:r>
              <a:rPr lang="it-IT" sz="1600" i="1" dirty="0" smtClean="0"/>
              <a:t>Relatore:</a:t>
            </a:r>
          </a:p>
          <a:p>
            <a:r>
              <a:rPr lang="it-IT" sz="1600" b="1" dirty="0" smtClean="0">
                <a:effectLst>
                  <a:outerShdw blurRad="38100" dist="38100" dir="2700000" algn="tl">
                    <a:srgbClr val="000000">
                      <a:alpha val="43137"/>
                    </a:srgbClr>
                  </a:outerShdw>
                </a:effectLst>
              </a:rPr>
              <a:t>Prof. Riccardo </a:t>
            </a:r>
            <a:r>
              <a:rPr lang="it-IT" sz="1600" b="1" dirty="0" err="1" smtClean="0">
                <a:effectLst>
                  <a:outerShdw blurRad="38100" dist="38100" dir="2700000" algn="tl">
                    <a:srgbClr val="000000">
                      <a:alpha val="43137"/>
                    </a:srgbClr>
                  </a:outerShdw>
                </a:effectLst>
              </a:rPr>
              <a:t>Martoglia</a:t>
            </a:r>
            <a:endParaRPr lang="it-IT" sz="1600" b="1" dirty="0">
              <a:effectLst>
                <a:outerShdw blurRad="38100" dist="38100" dir="2700000" algn="tl">
                  <a:srgbClr val="000000">
                    <a:alpha val="43137"/>
                  </a:srgbClr>
                </a:outerShdw>
              </a:effectLst>
            </a:endParaRPr>
          </a:p>
        </p:txBody>
      </p:sp>
      <p:sp>
        <p:nvSpPr>
          <p:cNvPr id="8" name="CasellaDiTesto 7"/>
          <p:cNvSpPr txBox="1"/>
          <p:nvPr/>
        </p:nvSpPr>
        <p:spPr>
          <a:xfrm>
            <a:off x="6767736" y="5157192"/>
            <a:ext cx="2376264" cy="584775"/>
          </a:xfrm>
          <a:prstGeom prst="rect">
            <a:avLst/>
          </a:prstGeom>
          <a:noFill/>
        </p:spPr>
        <p:txBody>
          <a:bodyPr wrap="square" rtlCol="0">
            <a:spAutoFit/>
          </a:bodyPr>
          <a:lstStyle/>
          <a:p>
            <a:r>
              <a:rPr lang="it-IT" sz="1600" i="1" dirty="0" smtClean="0">
                <a:effectLst>
                  <a:outerShdw blurRad="38100" dist="38100" dir="2700000" algn="tl">
                    <a:srgbClr val="000000">
                      <a:alpha val="43137"/>
                    </a:srgbClr>
                  </a:outerShdw>
                </a:effectLst>
              </a:rPr>
              <a:t>Laureanda:</a:t>
            </a:r>
          </a:p>
          <a:p>
            <a:r>
              <a:rPr lang="it-IT" sz="1600" b="1" dirty="0" smtClean="0">
                <a:effectLst>
                  <a:outerShdw blurRad="38100" dist="38100" dir="2700000" algn="tl">
                    <a:srgbClr val="000000">
                      <a:alpha val="43137"/>
                    </a:srgbClr>
                  </a:outerShdw>
                </a:effectLst>
              </a:rPr>
              <a:t>Francesca  Melillo</a:t>
            </a:r>
            <a:endParaRPr lang="it-IT" sz="1600" b="1" dirty="0">
              <a:effectLst>
                <a:outerShdw blurRad="38100" dist="38100" dir="2700000" algn="tl">
                  <a:srgbClr val="000000">
                    <a:alpha val="43137"/>
                  </a:srgbClr>
                </a:outerShdw>
              </a:effectLst>
            </a:endParaRPr>
          </a:p>
        </p:txBody>
      </p:sp>
      <p:sp>
        <p:nvSpPr>
          <p:cNvPr id="9" name="CasellaDiTesto 8"/>
          <p:cNvSpPr txBox="1"/>
          <p:nvPr/>
        </p:nvSpPr>
        <p:spPr>
          <a:xfrm>
            <a:off x="2771800" y="6237312"/>
            <a:ext cx="3528392" cy="307777"/>
          </a:xfrm>
          <a:prstGeom prst="rect">
            <a:avLst/>
          </a:prstGeom>
          <a:noFill/>
        </p:spPr>
        <p:txBody>
          <a:bodyPr wrap="square" rtlCol="0">
            <a:spAutoFit/>
          </a:bodyPr>
          <a:lstStyle/>
          <a:p>
            <a:pPr algn="ctr"/>
            <a:r>
              <a:rPr lang="it-IT" sz="1400" dirty="0" smtClean="0">
                <a:effectLst>
                  <a:outerShdw blurRad="38100" dist="38100" dir="2700000" algn="tl">
                    <a:srgbClr val="000000">
                      <a:alpha val="43137"/>
                    </a:srgbClr>
                  </a:outerShdw>
                </a:effectLst>
              </a:rPr>
              <a:t>Anno Accademico  2011/2012</a:t>
            </a:r>
            <a:endParaRPr lang="it-IT" sz="1400" dirty="0">
              <a:effectLst>
                <a:outerShdw blurRad="38100" dist="38100" dir="2700000" algn="tl">
                  <a:srgbClr val="000000">
                    <a:alpha val="43137"/>
                  </a:srgbClr>
                </a:outerShdw>
              </a:effectLst>
            </a:endParaRPr>
          </a:p>
        </p:txBody>
      </p:sp>
      <p:sp>
        <p:nvSpPr>
          <p:cNvPr id="10" name="Segnaposto numero diapositiva 9"/>
          <p:cNvSpPr>
            <a:spLocks noGrp="1"/>
          </p:cNvSpPr>
          <p:nvPr>
            <p:ph type="sldNum" sz="quarter" idx="12"/>
          </p:nvPr>
        </p:nvSpPr>
        <p:spPr/>
        <p:txBody>
          <a:bodyPr/>
          <a:lstStyle/>
          <a:p>
            <a:fld id="{3BBAAB16-A34A-46A9-BF99-027DDDC2BA11}" type="slidenum">
              <a:rPr lang="it-IT" smtClean="0"/>
              <a:pPr/>
              <a:t>1</a:t>
            </a:fld>
            <a:endParaRPr lang="it-IT"/>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88640"/>
            <a:ext cx="8229600" cy="1143000"/>
          </a:xfrm>
        </p:spPr>
        <p:txBody>
          <a:bodyPr>
            <a:normAutofit/>
          </a:bodyPr>
          <a:lstStyle/>
          <a:p>
            <a:pPr algn="ctr"/>
            <a:r>
              <a:rPr lang="it-IT" sz="4400" dirty="0" smtClean="0">
                <a:solidFill>
                  <a:schemeClr val="tx1"/>
                </a:solidFill>
              </a:rPr>
              <a:t>Applicazione web</a:t>
            </a:r>
            <a:endParaRPr lang="it-IT" sz="4400" dirty="0">
              <a:solidFill>
                <a:schemeClr val="tx1"/>
              </a:solidFill>
            </a:endParaRPr>
          </a:p>
        </p:txBody>
      </p:sp>
      <p:sp>
        <p:nvSpPr>
          <p:cNvPr id="3" name="Segnaposto contenuto 2"/>
          <p:cNvSpPr>
            <a:spLocks noGrp="1"/>
          </p:cNvSpPr>
          <p:nvPr>
            <p:ph idx="1"/>
          </p:nvPr>
        </p:nvSpPr>
        <p:spPr/>
        <p:txBody>
          <a:bodyPr>
            <a:normAutofit/>
          </a:bodyPr>
          <a:lstStyle/>
          <a:p>
            <a:pPr algn="just">
              <a:buNone/>
            </a:pPr>
            <a:endParaRPr lang="it-IT" sz="2000" dirty="0" smtClean="0"/>
          </a:p>
          <a:p>
            <a:pPr algn="just"/>
            <a:r>
              <a:rPr lang="it-IT" sz="2000" dirty="0" smtClean="0"/>
              <a:t>L'applicazione web é stata creata per effettuare tutte le operazioni </a:t>
            </a:r>
            <a:endParaRPr lang="it-IT" sz="2000" dirty="0" smtClean="0"/>
          </a:p>
          <a:p>
            <a:pPr algn="just">
              <a:buNone/>
            </a:pPr>
            <a:r>
              <a:rPr lang="it-IT" sz="2000" dirty="0" smtClean="0"/>
              <a:t> </a:t>
            </a:r>
            <a:r>
              <a:rPr lang="it-IT" sz="2000" dirty="0" smtClean="0"/>
              <a:t>    </a:t>
            </a:r>
            <a:r>
              <a:rPr lang="it-IT" sz="2000" dirty="0" smtClean="0"/>
              <a:t>necessarie </a:t>
            </a:r>
            <a:r>
              <a:rPr lang="it-IT" sz="2000" dirty="0" smtClean="0"/>
              <a:t>per rispondere alle richieste del client.</a:t>
            </a:r>
          </a:p>
          <a:p>
            <a:pPr algn="just"/>
            <a:endParaRPr lang="it-IT" sz="2000" dirty="0" smtClean="0"/>
          </a:p>
          <a:p>
            <a:pPr algn="just"/>
            <a:endParaRPr lang="it-IT" sz="2000" dirty="0" smtClean="0"/>
          </a:p>
          <a:p>
            <a:pPr algn="just"/>
            <a:r>
              <a:rPr lang="it-IT" sz="2000" dirty="0" smtClean="0"/>
              <a:t>E’ la parte relativa alla gestione dei dati contenuti in un database </a:t>
            </a:r>
            <a:endParaRPr lang="it-IT" sz="2000" dirty="0" smtClean="0"/>
          </a:p>
          <a:p>
            <a:pPr algn="just">
              <a:buNone/>
            </a:pPr>
            <a:r>
              <a:rPr lang="it-IT" sz="2000" b="1" dirty="0" smtClean="0"/>
              <a:t> </a:t>
            </a:r>
            <a:r>
              <a:rPr lang="it-IT" sz="2000" b="1" dirty="0" smtClean="0"/>
              <a:t>    </a:t>
            </a:r>
            <a:r>
              <a:rPr lang="it-IT" sz="2000" b="1" dirty="0" err="1" smtClean="0"/>
              <a:t>MySQL</a:t>
            </a:r>
            <a:r>
              <a:rPr lang="it-IT" sz="2000" dirty="0" smtClean="0"/>
              <a:t>. </a:t>
            </a:r>
          </a:p>
          <a:p>
            <a:pPr algn="just">
              <a:buNone/>
            </a:pPr>
            <a:endParaRPr lang="it-IT" sz="2000" dirty="0" smtClean="0"/>
          </a:p>
          <a:p>
            <a:pPr algn="just">
              <a:buNone/>
            </a:pPr>
            <a:endParaRPr lang="it-IT" sz="2000" dirty="0" smtClean="0"/>
          </a:p>
          <a:p>
            <a:pPr algn="just"/>
            <a:r>
              <a:rPr lang="it-IT" sz="2000" dirty="0" smtClean="0"/>
              <a:t>Si basa sul pattern MVC e sull'utilizzo del </a:t>
            </a:r>
            <a:r>
              <a:rPr lang="it-IT" sz="2000" dirty="0" err="1" smtClean="0"/>
              <a:t>framework</a:t>
            </a:r>
            <a:r>
              <a:rPr lang="it-IT" sz="2000" dirty="0" smtClean="0"/>
              <a:t> </a:t>
            </a:r>
            <a:r>
              <a:rPr lang="it-IT" sz="2000" dirty="0" err="1" smtClean="0"/>
              <a:t>Struts</a:t>
            </a:r>
            <a:r>
              <a:rPr lang="it-IT" sz="2000" dirty="0" smtClean="0"/>
              <a:t> ed </a:t>
            </a:r>
            <a:endParaRPr lang="it-IT" sz="2000" dirty="0" smtClean="0"/>
          </a:p>
          <a:p>
            <a:pPr algn="just">
              <a:buNone/>
            </a:pPr>
            <a:r>
              <a:rPr lang="it-IT" sz="2000" dirty="0" smtClean="0"/>
              <a:t> </a:t>
            </a:r>
            <a:r>
              <a:rPr lang="it-IT" sz="2000" dirty="0" smtClean="0"/>
              <a:t>   </a:t>
            </a:r>
            <a:r>
              <a:rPr lang="it-IT" sz="2000" dirty="0" err="1" smtClean="0"/>
              <a:t>Hibernate</a:t>
            </a:r>
            <a:r>
              <a:rPr lang="it-IT" sz="2000" dirty="0" smtClean="0"/>
              <a:t> </a:t>
            </a:r>
            <a:r>
              <a:rPr lang="it-IT" sz="2000" dirty="0" smtClean="0"/>
              <a:t>.</a:t>
            </a:r>
            <a:endParaRPr lang="it-IT" sz="2000" dirty="0"/>
          </a:p>
        </p:txBody>
      </p:sp>
      <p:sp>
        <p:nvSpPr>
          <p:cNvPr id="4" name="Segnaposto numero diapositiva 3"/>
          <p:cNvSpPr>
            <a:spLocks noGrp="1"/>
          </p:cNvSpPr>
          <p:nvPr>
            <p:ph type="sldNum" sz="quarter" idx="12"/>
          </p:nvPr>
        </p:nvSpPr>
        <p:spPr/>
        <p:txBody>
          <a:bodyPr/>
          <a:lstStyle/>
          <a:p>
            <a:fld id="{3BBAAB16-A34A-46A9-BF99-027DDDC2BA11}" type="slidenum">
              <a:rPr lang="it-IT" smtClean="0"/>
              <a:pPr/>
              <a:t>10</a:t>
            </a:fld>
            <a:endParaRPr lang="it-IT"/>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3568" y="260648"/>
            <a:ext cx="7990656" cy="1162050"/>
          </a:xfrm>
        </p:spPr>
        <p:txBody>
          <a:bodyPr/>
          <a:lstStyle/>
          <a:p>
            <a:pPr algn="ctr"/>
            <a:r>
              <a:rPr lang="it-IT" sz="4400" dirty="0" smtClean="0">
                <a:solidFill>
                  <a:schemeClr val="tx1"/>
                </a:solidFill>
              </a:rPr>
              <a:t>L’utilizzo di </a:t>
            </a:r>
            <a:r>
              <a:rPr lang="it-IT" sz="4400" dirty="0" err="1" smtClean="0">
                <a:solidFill>
                  <a:schemeClr val="tx1"/>
                </a:solidFill>
              </a:rPr>
              <a:t>Struts</a:t>
            </a:r>
            <a:endParaRPr lang="it-IT" sz="4400" dirty="0">
              <a:solidFill>
                <a:schemeClr val="tx1"/>
              </a:solidFill>
            </a:endParaRPr>
          </a:p>
        </p:txBody>
      </p:sp>
      <p:sp>
        <p:nvSpPr>
          <p:cNvPr id="3" name="Segnaposto testo 2"/>
          <p:cNvSpPr>
            <a:spLocks noGrp="1"/>
          </p:cNvSpPr>
          <p:nvPr>
            <p:ph type="body" idx="2"/>
          </p:nvPr>
        </p:nvSpPr>
        <p:spPr/>
        <p:txBody>
          <a:bodyPr>
            <a:normAutofit/>
          </a:bodyPr>
          <a:lstStyle/>
          <a:p>
            <a:endParaRPr lang="it-IT" sz="2000" dirty="0" smtClean="0"/>
          </a:p>
          <a:p>
            <a:endParaRPr lang="it-IT" sz="2000" dirty="0" smtClean="0"/>
          </a:p>
          <a:p>
            <a:endParaRPr lang="it-IT" sz="2000" dirty="0" smtClean="0"/>
          </a:p>
          <a:p>
            <a:pPr>
              <a:lnSpc>
                <a:spcPct val="150000"/>
              </a:lnSpc>
            </a:pPr>
            <a:r>
              <a:rPr lang="it-IT" sz="2000" dirty="0" smtClean="0"/>
              <a:t>Il </a:t>
            </a:r>
            <a:r>
              <a:rPr lang="it-IT" sz="2000" dirty="0" err="1" smtClean="0"/>
              <a:t>framework</a:t>
            </a:r>
            <a:r>
              <a:rPr lang="it-IT" sz="2000" dirty="0" smtClean="0"/>
              <a:t> </a:t>
            </a:r>
            <a:r>
              <a:rPr lang="it-IT" sz="2000" dirty="0" err="1" smtClean="0"/>
              <a:t>Struts</a:t>
            </a:r>
            <a:r>
              <a:rPr lang="it-IT" sz="2000" dirty="0" smtClean="0"/>
              <a:t> è stato utilizzato </a:t>
            </a:r>
            <a:r>
              <a:rPr lang="it-IT" sz="2000" dirty="0" err="1" smtClean="0"/>
              <a:t>affinchè</a:t>
            </a:r>
            <a:r>
              <a:rPr lang="it-IT" sz="2000" dirty="0" smtClean="0"/>
              <a:t> l’applicazione fosse conforme al design </a:t>
            </a:r>
            <a:r>
              <a:rPr lang="it-IT" sz="2000" b="1" dirty="0" smtClean="0"/>
              <a:t>pattern MVC</a:t>
            </a:r>
            <a:r>
              <a:rPr lang="it-IT" sz="2000" dirty="0" smtClean="0"/>
              <a:t>.</a:t>
            </a:r>
          </a:p>
          <a:p>
            <a:endParaRPr lang="it-IT" sz="2000" dirty="0" smtClean="0"/>
          </a:p>
          <a:p>
            <a:endParaRPr lang="it-IT" sz="2000" dirty="0"/>
          </a:p>
        </p:txBody>
      </p:sp>
      <p:sp>
        <p:nvSpPr>
          <p:cNvPr id="5" name="Segnaposto numero diapositiva 4"/>
          <p:cNvSpPr>
            <a:spLocks noGrp="1"/>
          </p:cNvSpPr>
          <p:nvPr>
            <p:ph type="sldNum" sz="quarter" idx="12"/>
          </p:nvPr>
        </p:nvSpPr>
        <p:spPr/>
        <p:txBody>
          <a:bodyPr/>
          <a:lstStyle/>
          <a:p>
            <a:fld id="{3BBAAB16-A34A-46A9-BF99-027DDDC2BA11}" type="slidenum">
              <a:rPr lang="it-IT" smtClean="0"/>
              <a:pPr/>
              <a:t>11</a:t>
            </a:fld>
            <a:endParaRPr lang="it-IT"/>
          </a:p>
        </p:txBody>
      </p:sp>
      <p:pic>
        <p:nvPicPr>
          <p:cNvPr id="6" name="Segnaposto contenuto 5" descr="http://www.claudiodesio.com/ooa&amp;d/images/mvc.jpg"/>
          <p:cNvPicPr>
            <a:picLocks noGrp="1"/>
          </p:cNvPicPr>
          <p:nvPr>
            <p:ph sz="half" idx="1"/>
          </p:nvPr>
        </p:nvPicPr>
        <p:blipFill>
          <a:blip r:embed="rId2" cstate="print"/>
          <a:srcRect/>
          <a:stretch>
            <a:fillRect/>
          </a:stretch>
        </p:blipFill>
        <p:spPr bwMode="auto">
          <a:xfrm>
            <a:off x="3575050" y="2452110"/>
            <a:ext cx="5111750" cy="302058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88640"/>
            <a:ext cx="8229600" cy="1143000"/>
          </a:xfrm>
        </p:spPr>
        <p:txBody>
          <a:bodyPr>
            <a:normAutofit/>
          </a:bodyPr>
          <a:lstStyle/>
          <a:p>
            <a:pPr algn="ctr"/>
            <a:r>
              <a:rPr lang="it-IT" sz="4400" dirty="0" smtClean="0">
                <a:solidFill>
                  <a:schemeClr val="tx1"/>
                </a:solidFill>
              </a:rPr>
              <a:t>Applicazione client</a:t>
            </a:r>
            <a:endParaRPr lang="it-IT" sz="4400" dirty="0">
              <a:solidFill>
                <a:schemeClr val="tx1"/>
              </a:solidFill>
            </a:endParaRPr>
          </a:p>
        </p:txBody>
      </p:sp>
      <p:sp>
        <p:nvSpPr>
          <p:cNvPr id="3" name="Segnaposto contenuto 2"/>
          <p:cNvSpPr>
            <a:spLocks noGrp="1"/>
          </p:cNvSpPr>
          <p:nvPr>
            <p:ph idx="1"/>
          </p:nvPr>
        </p:nvSpPr>
        <p:spPr/>
        <p:txBody>
          <a:bodyPr>
            <a:normAutofit/>
          </a:bodyPr>
          <a:lstStyle/>
          <a:p>
            <a:pPr algn="just"/>
            <a:r>
              <a:rPr lang="it-IT" sz="2000" dirty="0" smtClean="0"/>
              <a:t>Relativa al turista</a:t>
            </a:r>
          </a:p>
          <a:p>
            <a:pPr algn="just"/>
            <a:endParaRPr lang="it-IT" sz="2000" dirty="0" smtClean="0"/>
          </a:p>
          <a:p>
            <a:pPr algn="just"/>
            <a:endParaRPr lang="it-IT" sz="2000" dirty="0" smtClean="0"/>
          </a:p>
          <a:p>
            <a:pPr algn="just"/>
            <a:r>
              <a:rPr lang="it-IT" sz="2000" dirty="0" smtClean="0"/>
              <a:t>E’ il software che </a:t>
            </a:r>
            <a:r>
              <a:rPr lang="it-IT" sz="2000" b="1" dirty="0" smtClean="0"/>
              <a:t>risiede</a:t>
            </a:r>
            <a:r>
              <a:rPr lang="it-IT" sz="2000" dirty="0" smtClean="0"/>
              <a:t> sul dispositivo mobile.</a:t>
            </a:r>
          </a:p>
          <a:p>
            <a:pPr algn="just"/>
            <a:endParaRPr lang="it-IT" sz="2000" dirty="0" smtClean="0"/>
          </a:p>
          <a:p>
            <a:pPr algn="just"/>
            <a:endParaRPr lang="it-IT" sz="2000" dirty="0" smtClean="0"/>
          </a:p>
          <a:p>
            <a:pPr algn="just"/>
            <a:r>
              <a:rPr lang="it-IT" sz="2000" dirty="0" smtClean="0"/>
              <a:t>L'applicazione </a:t>
            </a:r>
            <a:r>
              <a:rPr lang="it-IT" sz="2000" dirty="0" err="1" smtClean="0"/>
              <a:t>eTour</a:t>
            </a:r>
            <a:r>
              <a:rPr lang="it-IT" sz="2000" dirty="0" smtClean="0"/>
              <a:t> client é stata realizzata utilizzando l'ambiente di </a:t>
            </a:r>
            <a:endParaRPr lang="it-IT" sz="2000" dirty="0" smtClean="0"/>
          </a:p>
          <a:p>
            <a:pPr algn="just">
              <a:buNone/>
            </a:pPr>
            <a:r>
              <a:rPr lang="it-IT" sz="2000" dirty="0" smtClean="0"/>
              <a:t> </a:t>
            </a:r>
            <a:r>
              <a:rPr lang="it-IT" sz="2000" dirty="0" smtClean="0"/>
              <a:t>    </a:t>
            </a:r>
            <a:r>
              <a:rPr lang="it-IT" sz="2000" dirty="0" smtClean="0"/>
              <a:t>sviluppo </a:t>
            </a:r>
            <a:r>
              <a:rPr lang="it-IT" sz="2000" dirty="0" err="1" smtClean="0"/>
              <a:t>Eclipse</a:t>
            </a:r>
            <a:r>
              <a:rPr lang="it-IT" sz="2000" dirty="0" smtClean="0"/>
              <a:t> con l'SDK </a:t>
            </a:r>
            <a:r>
              <a:rPr lang="it-IT" sz="2000" dirty="0" err="1" smtClean="0"/>
              <a:t>Android</a:t>
            </a:r>
            <a:r>
              <a:rPr lang="it-IT" sz="2000" dirty="0" smtClean="0"/>
              <a:t>. </a:t>
            </a:r>
            <a:endParaRPr lang="it-IT" sz="2000" dirty="0"/>
          </a:p>
        </p:txBody>
      </p:sp>
      <p:sp>
        <p:nvSpPr>
          <p:cNvPr id="4" name="Segnaposto numero diapositiva 3"/>
          <p:cNvSpPr>
            <a:spLocks noGrp="1"/>
          </p:cNvSpPr>
          <p:nvPr>
            <p:ph type="sldNum" sz="quarter" idx="12"/>
          </p:nvPr>
        </p:nvSpPr>
        <p:spPr/>
        <p:txBody>
          <a:bodyPr/>
          <a:lstStyle/>
          <a:p>
            <a:fld id="{3BBAAB16-A34A-46A9-BF99-027DDDC2BA11}" type="slidenum">
              <a:rPr lang="it-IT" smtClean="0"/>
              <a:pPr/>
              <a:t>12</a:t>
            </a:fld>
            <a:endParaRPr lang="it-IT"/>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88640"/>
            <a:ext cx="8229600" cy="1143000"/>
          </a:xfrm>
        </p:spPr>
        <p:txBody>
          <a:bodyPr>
            <a:normAutofit/>
          </a:bodyPr>
          <a:lstStyle/>
          <a:p>
            <a:pPr algn="ctr"/>
            <a:r>
              <a:rPr lang="it-IT" sz="4400" dirty="0" smtClean="0">
                <a:solidFill>
                  <a:schemeClr val="tx1"/>
                </a:solidFill>
              </a:rPr>
              <a:t>Come funziona </a:t>
            </a:r>
            <a:r>
              <a:rPr lang="it-IT" sz="4400" dirty="0" err="1" smtClean="0">
                <a:solidFill>
                  <a:schemeClr val="tx1"/>
                </a:solidFill>
              </a:rPr>
              <a:t>eTour</a:t>
            </a:r>
            <a:endParaRPr lang="it-IT" sz="4400" dirty="0">
              <a:solidFill>
                <a:schemeClr val="tx1"/>
              </a:solidFill>
            </a:endParaRPr>
          </a:p>
        </p:txBody>
      </p:sp>
      <p:sp>
        <p:nvSpPr>
          <p:cNvPr id="4" name="Segnaposto numero diapositiva 3"/>
          <p:cNvSpPr>
            <a:spLocks noGrp="1"/>
          </p:cNvSpPr>
          <p:nvPr>
            <p:ph type="sldNum" sz="quarter" idx="12"/>
          </p:nvPr>
        </p:nvSpPr>
        <p:spPr/>
        <p:txBody>
          <a:bodyPr/>
          <a:lstStyle/>
          <a:p>
            <a:fld id="{3BBAAB16-A34A-46A9-BF99-027DDDC2BA11}" type="slidenum">
              <a:rPr lang="it-IT" smtClean="0"/>
              <a:pPr/>
              <a:t>13</a:t>
            </a:fld>
            <a:endParaRPr lang="it-IT"/>
          </a:p>
        </p:txBody>
      </p:sp>
      <p:pic>
        <p:nvPicPr>
          <p:cNvPr id="7" name="Tesi1.avi">
            <a:hlinkClick r:id="" action="ppaction://media"/>
          </p:cNvPr>
          <p:cNvPicPr>
            <a:picLocks noGrp="1" noRot="1" noChangeAspect="1"/>
          </p:cNvPicPr>
          <p:nvPr>
            <p:ph idx="1"/>
            <a:videoFile r:link="rId1"/>
          </p:nvPr>
        </p:nvPicPr>
        <p:blipFill>
          <a:blip r:embed="rId4" cstate="print"/>
          <a:stretch>
            <a:fillRect/>
          </a:stretch>
        </p:blipFill>
        <p:spPr>
          <a:xfrm>
            <a:off x="-1620688" y="-171400"/>
            <a:ext cx="12457384" cy="716919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44000"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332656"/>
            <a:ext cx="8229600" cy="1143000"/>
          </a:xfrm>
        </p:spPr>
        <p:txBody>
          <a:bodyPr>
            <a:normAutofit/>
          </a:bodyPr>
          <a:lstStyle/>
          <a:p>
            <a:pPr algn="ctr"/>
            <a:r>
              <a:rPr lang="it-IT" sz="4400" dirty="0" smtClean="0">
                <a:solidFill>
                  <a:schemeClr val="tx1"/>
                </a:solidFill>
              </a:rPr>
              <a:t>Conclusioni</a:t>
            </a:r>
            <a:endParaRPr lang="it-IT" sz="4400" dirty="0">
              <a:solidFill>
                <a:schemeClr val="tx1"/>
              </a:solidFill>
            </a:endParaRPr>
          </a:p>
        </p:txBody>
      </p:sp>
      <p:sp>
        <p:nvSpPr>
          <p:cNvPr id="3" name="Segnaposto contenuto 2"/>
          <p:cNvSpPr>
            <a:spLocks noGrp="1"/>
          </p:cNvSpPr>
          <p:nvPr>
            <p:ph idx="1"/>
          </p:nvPr>
        </p:nvSpPr>
        <p:spPr/>
        <p:txBody>
          <a:bodyPr>
            <a:normAutofit/>
          </a:bodyPr>
          <a:lstStyle/>
          <a:p>
            <a:r>
              <a:rPr lang="it-IT" sz="2000" dirty="0" smtClean="0"/>
              <a:t>La presente tesi ha portato alla realizzazione di un </a:t>
            </a:r>
            <a:r>
              <a:rPr lang="it-IT" sz="2000" b="1" dirty="0" smtClean="0"/>
              <a:t>sistema server-client</a:t>
            </a:r>
            <a:r>
              <a:rPr lang="it-IT" sz="2000" dirty="0" smtClean="0"/>
              <a:t>, ideato con l'ambizione di soddisfare le esigenze dell'individuo moderno.</a:t>
            </a:r>
          </a:p>
          <a:p>
            <a:pPr>
              <a:buNone/>
            </a:pPr>
            <a:endParaRPr lang="it-IT" sz="2000" dirty="0" smtClean="0"/>
          </a:p>
          <a:p>
            <a:r>
              <a:rPr lang="it-IT" sz="2000" dirty="0" smtClean="0"/>
              <a:t>I risultati raggiunti sono da definirsi molto soddisfacenti, in primo luogo per il fatto che il software risponde prontamente alle richieste dell'utente e con un buon grado d'attendibilità nel minor tempo possibile .</a:t>
            </a:r>
          </a:p>
          <a:p>
            <a:endParaRPr lang="it-IT" sz="2000" dirty="0" smtClean="0"/>
          </a:p>
          <a:p>
            <a:r>
              <a:rPr lang="it-IT" sz="2000" dirty="0" smtClean="0"/>
              <a:t>il principale vantaggio di </a:t>
            </a:r>
            <a:r>
              <a:rPr lang="it-IT" sz="2000" dirty="0" err="1" smtClean="0"/>
              <a:t>eTour</a:t>
            </a:r>
            <a:r>
              <a:rPr lang="it-IT" sz="2000" dirty="0" smtClean="0"/>
              <a:t> è racchiuso nella sua </a:t>
            </a:r>
            <a:r>
              <a:rPr lang="it-IT" sz="2000" b="1" dirty="0" smtClean="0"/>
              <a:t>dinamicità</a:t>
            </a:r>
            <a:r>
              <a:rPr lang="it-IT" sz="2000" dirty="0" smtClean="0"/>
              <a:t> e la sua flessibile e pronta </a:t>
            </a:r>
            <a:r>
              <a:rPr lang="it-IT" sz="2000" b="1" dirty="0" smtClean="0"/>
              <a:t>capacità</a:t>
            </a:r>
            <a:r>
              <a:rPr lang="it-IT" sz="2000" dirty="0" smtClean="0"/>
              <a:t> di risposta ed adattamento alle richieste. </a:t>
            </a:r>
            <a:endParaRPr lang="it-IT" sz="2000" dirty="0"/>
          </a:p>
        </p:txBody>
      </p:sp>
      <p:sp>
        <p:nvSpPr>
          <p:cNvPr id="4" name="Segnaposto numero diapositiva 3"/>
          <p:cNvSpPr>
            <a:spLocks noGrp="1"/>
          </p:cNvSpPr>
          <p:nvPr>
            <p:ph type="sldNum" sz="quarter" idx="12"/>
          </p:nvPr>
        </p:nvSpPr>
        <p:spPr/>
        <p:txBody>
          <a:bodyPr/>
          <a:lstStyle/>
          <a:p>
            <a:fld id="{3BBAAB16-A34A-46A9-BF99-027DDDC2BA11}" type="slidenum">
              <a:rPr lang="it-IT" smtClean="0"/>
              <a:pPr/>
              <a:t>14</a:t>
            </a:fld>
            <a:endParaRPr lang="it-IT"/>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404664"/>
            <a:ext cx="8229600" cy="1143000"/>
          </a:xfrm>
        </p:spPr>
        <p:txBody>
          <a:bodyPr>
            <a:normAutofit/>
          </a:bodyPr>
          <a:lstStyle/>
          <a:p>
            <a:pPr algn="ctr"/>
            <a:r>
              <a:rPr lang="it-IT" sz="4400" dirty="0" smtClean="0">
                <a:solidFill>
                  <a:schemeClr val="tx1"/>
                </a:solidFill>
              </a:rPr>
              <a:t>Sviluppi futuri</a:t>
            </a:r>
            <a:endParaRPr lang="it-IT" sz="4400" dirty="0">
              <a:solidFill>
                <a:schemeClr val="tx1"/>
              </a:solidFill>
            </a:endParaRPr>
          </a:p>
        </p:txBody>
      </p:sp>
      <p:sp>
        <p:nvSpPr>
          <p:cNvPr id="3" name="Segnaposto contenuto 2"/>
          <p:cNvSpPr>
            <a:spLocks noGrp="1"/>
          </p:cNvSpPr>
          <p:nvPr>
            <p:ph idx="1"/>
          </p:nvPr>
        </p:nvSpPr>
        <p:spPr/>
        <p:txBody>
          <a:bodyPr>
            <a:normAutofit lnSpcReduction="10000"/>
          </a:bodyPr>
          <a:lstStyle/>
          <a:p>
            <a:r>
              <a:rPr lang="it-IT" sz="2000" dirty="0" smtClean="0"/>
              <a:t>Sviluppi futuri potranno riguardare la </a:t>
            </a:r>
            <a:r>
              <a:rPr lang="it-IT" sz="2000" b="1" dirty="0" smtClean="0"/>
              <a:t>compatibilità </a:t>
            </a:r>
            <a:r>
              <a:rPr lang="it-IT" sz="2000" dirty="0" smtClean="0"/>
              <a:t>di </a:t>
            </a:r>
            <a:r>
              <a:rPr lang="it-IT" sz="2000" dirty="0" err="1" smtClean="0"/>
              <a:t>eTour</a:t>
            </a:r>
            <a:r>
              <a:rPr lang="it-IT" sz="2000" dirty="0" smtClean="0"/>
              <a:t> con tutte le tipologie, marche e modelli di telefono cellulare. </a:t>
            </a:r>
          </a:p>
          <a:p>
            <a:endParaRPr lang="it-IT" sz="2000" dirty="0" smtClean="0"/>
          </a:p>
          <a:p>
            <a:r>
              <a:rPr lang="it-IT" sz="2000" dirty="0" smtClean="0"/>
              <a:t>Sul lato dello sviluppo di nuove funzioni da offrire agli utenti di </a:t>
            </a:r>
            <a:r>
              <a:rPr lang="it-IT" sz="2000" dirty="0" err="1" smtClean="0"/>
              <a:t>eTour</a:t>
            </a:r>
            <a:r>
              <a:rPr lang="it-IT" sz="2000" dirty="0" smtClean="0"/>
              <a:t>, è ipotizzabile la possibilità da parte dell'utente di </a:t>
            </a:r>
            <a:r>
              <a:rPr lang="it-IT" sz="2000" b="1" dirty="0" smtClean="0"/>
              <a:t>personalizzare</a:t>
            </a:r>
            <a:r>
              <a:rPr lang="it-IT" sz="2000" dirty="0" smtClean="0"/>
              <a:t> il tipo di informazioni che desidera ricevere oppure di ottenere indicazioni stradali di dettaglio dal luogo in cui ci si trova fino all'item d'interesse. </a:t>
            </a:r>
          </a:p>
          <a:p>
            <a:endParaRPr lang="it-IT" sz="2000" dirty="0" smtClean="0"/>
          </a:p>
          <a:p>
            <a:r>
              <a:rPr lang="it-IT" sz="2000" dirty="0" smtClean="0"/>
              <a:t>Un ulteriore elemento di evoluzione concerne l'integrazione del database, mediante </a:t>
            </a:r>
            <a:r>
              <a:rPr lang="it-IT" sz="2000" b="1" dirty="0" smtClean="0"/>
              <a:t>foto, commenti e feedback </a:t>
            </a:r>
            <a:r>
              <a:rPr lang="it-IT" sz="2000" dirty="0" smtClean="0"/>
              <a:t>dell'item visitato da parte dei singoli utenti, con la possibilità di salvare il percorso di una visita di gruppo e di scambiarlo poi con altri utenti, in modo da condividere le risorse. </a:t>
            </a:r>
            <a:endParaRPr lang="it-IT" sz="2000" dirty="0"/>
          </a:p>
        </p:txBody>
      </p:sp>
      <p:sp>
        <p:nvSpPr>
          <p:cNvPr id="4" name="Segnaposto numero diapositiva 3"/>
          <p:cNvSpPr>
            <a:spLocks noGrp="1"/>
          </p:cNvSpPr>
          <p:nvPr>
            <p:ph type="sldNum" sz="quarter" idx="12"/>
          </p:nvPr>
        </p:nvSpPr>
        <p:spPr/>
        <p:txBody>
          <a:bodyPr/>
          <a:lstStyle/>
          <a:p>
            <a:fld id="{3BBAAB16-A34A-46A9-BF99-027DDDC2BA11}" type="slidenum">
              <a:rPr lang="it-IT" smtClean="0"/>
              <a:pPr/>
              <a:t>15</a:t>
            </a:fld>
            <a:endParaRPr lang="it-IT"/>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348880"/>
            <a:ext cx="8305800" cy="1143000"/>
          </a:xfrm>
        </p:spPr>
        <p:txBody>
          <a:bodyPr>
            <a:normAutofit/>
          </a:bodyPr>
          <a:lstStyle/>
          <a:p>
            <a:pPr algn="ctr"/>
            <a:r>
              <a:rPr lang="it-IT" sz="6000" dirty="0" smtClean="0">
                <a:solidFill>
                  <a:schemeClr val="tx1"/>
                </a:solidFill>
              </a:rPr>
              <a:t>Grazie per l’attenzione!</a:t>
            </a:r>
            <a:endParaRPr lang="it-IT" sz="6000" dirty="0">
              <a:solidFill>
                <a:schemeClr val="tx1"/>
              </a:solidFill>
            </a:endParaRPr>
          </a:p>
        </p:txBody>
      </p:sp>
      <p:sp>
        <p:nvSpPr>
          <p:cNvPr id="3" name="Segnaposto numero diapositiva 2"/>
          <p:cNvSpPr>
            <a:spLocks noGrp="1"/>
          </p:cNvSpPr>
          <p:nvPr>
            <p:ph type="sldNum" sz="quarter" idx="12"/>
          </p:nvPr>
        </p:nvSpPr>
        <p:spPr/>
        <p:txBody>
          <a:bodyPr/>
          <a:lstStyle/>
          <a:p>
            <a:fld id="{3BBAAB16-A34A-46A9-BF99-027DDDC2BA11}" type="slidenum">
              <a:rPr lang="it-IT" smtClean="0"/>
              <a:pPr/>
              <a:t>16</a:t>
            </a:fld>
            <a:endParaRPr lang="it-IT"/>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467544" y="332656"/>
            <a:ext cx="8229600" cy="1143000"/>
          </a:xfrm>
        </p:spPr>
        <p:txBody>
          <a:bodyPr>
            <a:normAutofit/>
          </a:bodyPr>
          <a:lstStyle/>
          <a:p>
            <a:pPr algn="ctr"/>
            <a:r>
              <a:rPr lang="it-IT" sz="4400" dirty="0" smtClean="0">
                <a:solidFill>
                  <a:schemeClr val="tx1"/>
                </a:solidFill>
              </a:rPr>
              <a:t>Introduzione</a:t>
            </a:r>
            <a:endParaRPr lang="it-IT" sz="4400" dirty="0">
              <a:solidFill>
                <a:schemeClr val="tx1"/>
              </a:solidFill>
            </a:endParaRPr>
          </a:p>
        </p:txBody>
      </p:sp>
      <p:sp>
        <p:nvSpPr>
          <p:cNvPr id="4" name="Segnaposto contenuto 3"/>
          <p:cNvSpPr>
            <a:spLocks noGrp="1"/>
          </p:cNvSpPr>
          <p:nvPr>
            <p:ph idx="1"/>
          </p:nvPr>
        </p:nvSpPr>
        <p:spPr>
          <a:xfrm>
            <a:off x="467544" y="1700808"/>
            <a:ext cx="8229600" cy="4389120"/>
          </a:xfrm>
        </p:spPr>
        <p:txBody>
          <a:bodyPr>
            <a:normAutofit/>
          </a:bodyPr>
          <a:lstStyle/>
          <a:p>
            <a:pPr>
              <a:lnSpc>
                <a:spcPct val="120000"/>
              </a:lnSpc>
            </a:pPr>
            <a:r>
              <a:rPr lang="it-IT" sz="2000" dirty="0" smtClean="0"/>
              <a:t>L’evoluzione telematica e lo sviluppo della tecnologia hanno </a:t>
            </a:r>
            <a:endParaRPr lang="it-IT" sz="2000" dirty="0" smtClean="0"/>
          </a:p>
          <a:p>
            <a:pPr>
              <a:lnSpc>
                <a:spcPct val="120000"/>
              </a:lnSpc>
              <a:buNone/>
            </a:pPr>
            <a:r>
              <a:rPr lang="it-IT" sz="2000" dirty="0" smtClean="0"/>
              <a:t> </a:t>
            </a:r>
            <a:r>
              <a:rPr lang="it-IT" sz="2000" dirty="0" smtClean="0"/>
              <a:t>   </a:t>
            </a:r>
            <a:r>
              <a:rPr lang="it-IT" sz="2000" dirty="0" smtClean="0"/>
              <a:t>contribuito </a:t>
            </a:r>
            <a:r>
              <a:rPr lang="it-IT" sz="2000" dirty="0" smtClean="0"/>
              <a:t>alla diffusione di software per dispositivi portatili.</a:t>
            </a:r>
          </a:p>
          <a:p>
            <a:pPr>
              <a:lnSpc>
                <a:spcPct val="120000"/>
              </a:lnSpc>
              <a:buNone/>
            </a:pPr>
            <a:endParaRPr lang="it-IT" sz="2000" dirty="0" smtClean="0"/>
          </a:p>
          <a:p>
            <a:pPr>
              <a:lnSpc>
                <a:spcPct val="120000"/>
              </a:lnSpc>
              <a:buNone/>
            </a:pPr>
            <a:endParaRPr lang="it-IT" sz="2000" dirty="0" smtClean="0"/>
          </a:p>
          <a:p>
            <a:pPr>
              <a:lnSpc>
                <a:spcPct val="120000"/>
              </a:lnSpc>
            </a:pPr>
            <a:r>
              <a:rPr lang="it-IT" sz="2000" dirty="0" smtClean="0"/>
              <a:t>Necessità di spostarsi per motivi turistici in modo da poter usufruire </a:t>
            </a:r>
            <a:endParaRPr lang="it-IT" sz="2000" dirty="0" smtClean="0"/>
          </a:p>
          <a:p>
            <a:pPr>
              <a:lnSpc>
                <a:spcPct val="120000"/>
              </a:lnSpc>
              <a:buNone/>
            </a:pPr>
            <a:r>
              <a:rPr lang="it-IT" sz="2000" dirty="0" smtClean="0"/>
              <a:t> </a:t>
            </a:r>
            <a:r>
              <a:rPr lang="it-IT" sz="2000" dirty="0" smtClean="0"/>
              <a:t>   </a:t>
            </a:r>
            <a:r>
              <a:rPr lang="it-IT" sz="2000" dirty="0" smtClean="0"/>
              <a:t>del </a:t>
            </a:r>
            <a:r>
              <a:rPr lang="it-IT" sz="2000" dirty="0" smtClean="0"/>
              <a:t>tempo in maniera efficace ricavando quante più informazioni utili.</a:t>
            </a:r>
          </a:p>
          <a:p>
            <a:pPr>
              <a:lnSpc>
                <a:spcPct val="120000"/>
              </a:lnSpc>
              <a:buNone/>
            </a:pPr>
            <a:endParaRPr lang="it-IT" sz="2000" dirty="0" smtClean="0"/>
          </a:p>
          <a:p>
            <a:pPr>
              <a:lnSpc>
                <a:spcPct val="120000"/>
              </a:lnSpc>
              <a:buNone/>
            </a:pPr>
            <a:endParaRPr lang="it-IT" sz="2000" dirty="0" smtClean="0"/>
          </a:p>
          <a:p>
            <a:pPr>
              <a:lnSpc>
                <a:spcPct val="120000"/>
              </a:lnSpc>
            </a:pPr>
            <a:r>
              <a:rPr lang="it-IT" sz="2000" dirty="0" smtClean="0"/>
              <a:t>Nell’</a:t>
            </a:r>
            <a:r>
              <a:rPr lang="it-IT" sz="2000" dirty="0" err="1" smtClean="0"/>
              <a:t>app</a:t>
            </a:r>
            <a:r>
              <a:rPr lang="it-IT" sz="2000" dirty="0" smtClean="0"/>
              <a:t> </a:t>
            </a:r>
            <a:r>
              <a:rPr lang="it-IT" sz="2000" dirty="0" err="1" smtClean="0"/>
              <a:t>store</a:t>
            </a:r>
            <a:r>
              <a:rPr lang="it-IT" sz="2000" dirty="0" smtClean="0"/>
              <a:t> esiste un discreto numero di applicazioni nell’ambito del </a:t>
            </a:r>
            <a:r>
              <a:rPr lang="it-IT" sz="2000" dirty="0" smtClean="0"/>
              <a:t> </a:t>
            </a:r>
          </a:p>
          <a:p>
            <a:pPr>
              <a:lnSpc>
                <a:spcPct val="120000"/>
              </a:lnSpc>
              <a:buNone/>
            </a:pPr>
            <a:r>
              <a:rPr lang="it-IT" sz="2000" dirty="0" smtClean="0"/>
              <a:t> </a:t>
            </a:r>
            <a:r>
              <a:rPr lang="it-IT" sz="2000" dirty="0" smtClean="0"/>
              <a:t>   </a:t>
            </a:r>
            <a:r>
              <a:rPr lang="it-IT" sz="2000" dirty="0" smtClean="0"/>
              <a:t>turismo </a:t>
            </a:r>
            <a:r>
              <a:rPr lang="it-IT" sz="2000" dirty="0" smtClean="0"/>
              <a:t>ma presentano dei problemi.</a:t>
            </a:r>
            <a:endParaRPr lang="it-IT" sz="2000" dirty="0"/>
          </a:p>
        </p:txBody>
      </p:sp>
      <p:sp>
        <p:nvSpPr>
          <p:cNvPr id="5" name="Segnaposto numero diapositiva 4"/>
          <p:cNvSpPr>
            <a:spLocks noGrp="1"/>
          </p:cNvSpPr>
          <p:nvPr>
            <p:ph type="sldNum" sz="quarter" idx="12"/>
          </p:nvPr>
        </p:nvSpPr>
        <p:spPr/>
        <p:txBody>
          <a:bodyPr/>
          <a:lstStyle/>
          <a:p>
            <a:fld id="{3BBAAB16-A34A-46A9-BF99-027DDDC2BA11}" type="slidenum">
              <a:rPr lang="it-IT" smtClean="0"/>
              <a:pPr/>
              <a:t>2</a:t>
            </a:fld>
            <a:endParaRPr lang="it-IT"/>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0"/>
            <a:ext cx="8229600" cy="1143000"/>
          </a:xfrm>
        </p:spPr>
        <p:txBody>
          <a:bodyPr>
            <a:normAutofit/>
          </a:bodyPr>
          <a:lstStyle/>
          <a:p>
            <a:pPr algn="ctr"/>
            <a:r>
              <a:rPr lang="it-IT" sz="4400" dirty="0" smtClean="0">
                <a:solidFill>
                  <a:schemeClr val="tx1"/>
                </a:solidFill>
              </a:rPr>
              <a:t>Introduzione</a:t>
            </a:r>
            <a:endParaRPr lang="it-IT" sz="4400" dirty="0">
              <a:solidFill>
                <a:schemeClr val="tx1"/>
              </a:solidFill>
            </a:endParaRPr>
          </a:p>
        </p:txBody>
      </p:sp>
      <p:sp>
        <p:nvSpPr>
          <p:cNvPr id="3" name="Segnaposto contenuto 2"/>
          <p:cNvSpPr>
            <a:spLocks noGrp="1"/>
          </p:cNvSpPr>
          <p:nvPr>
            <p:ph idx="1"/>
          </p:nvPr>
        </p:nvSpPr>
        <p:spPr>
          <a:xfrm>
            <a:off x="467544" y="1556792"/>
            <a:ext cx="8229600" cy="4389120"/>
          </a:xfrm>
        </p:spPr>
        <p:txBody>
          <a:bodyPr>
            <a:normAutofit fontScale="92500"/>
          </a:bodyPr>
          <a:lstStyle/>
          <a:p>
            <a:pPr>
              <a:lnSpc>
                <a:spcPct val="150000"/>
              </a:lnSpc>
            </a:pPr>
            <a:r>
              <a:rPr lang="it-IT" sz="2000" dirty="0" smtClean="0"/>
              <a:t>Di tali applicazioni molte si limitano a fornire un servizio simile a quello offerto dalle comuni guide cartacee, permettendo solo in pochi casi l’utilizzo del </a:t>
            </a:r>
            <a:r>
              <a:rPr lang="it-IT" sz="2000" b="1" dirty="0" smtClean="0"/>
              <a:t>GPS</a:t>
            </a:r>
            <a:r>
              <a:rPr lang="it-IT" sz="2000" dirty="0" smtClean="0"/>
              <a:t>.</a:t>
            </a:r>
          </a:p>
          <a:p>
            <a:pPr>
              <a:buNone/>
            </a:pPr>
            <a:endParaRPr lang="it-IT" sz="2000" dirty="0" smtClean="0"/>
          </a:p>
          <a:p>
            <a:pPr>
              <a:lnSpc>
                <a:spcPct val="150000"/>
              </a:lnSpc>
            </a:pPr>
            <a:r>
              <a:rPr lang="it-IT" sz="2000" dirty="0" smtClean="0"/>
              <a:t>La maggior parte delle guide turistiche per dispositivi mobili devono essere scaricate completamente sul dispositivo, a svantaggio della </a:t>
            </a:r>
            <a:r>
              <a:rPr lang="it-IT" sz="2000" b="1" dirty="0" smtClean="0"/>
              <a:t>memoria</a:t>
            </a:r>
            <a:r>
              <a:rPr lang="it-IT" sz="2000" dirty="0" smtClean="0"/>
              <a:t>.</a:t>
            </a:r>
          </a:p>
          <a:p>
            <a:pPr>
              <a:lnSpc>
                <a:spcPct val="150000"/>
              </a:lnSpc>
              <a:buNone/>
            </a:pPr>
            <a:endParaRPr lang="it-IT" sz="2000" dirty="0" smtClean="0"/>
          </a:p>
          <a:p>
            <a:pPr>
              <a:lnSpc>
                <a:spcPct val="150000"/>
              </a:lnSpc>
            </a:pPr>
            <a:r>
              <a:rPr lang="it-IT" sz="2000" b="1" u="sng" dirty="0" smtClean="0"/>
              <a:t>Soluzione</a:t>
            </a:r>
            <a:r>
              <a:rPr lang="it-IT" sz="2000" dirty="0" smtClean="0"/>
              <a:t>: Creare una guida interattiva  che utilizzi il GPS senza spreco per la memoria e sempre aggiornata.</a:t>
            </a:r>
            <a:endParaRPr lang="it-IT" sz="2000" dirty="0"/>
          </a:p>
        </p:txBody>
      </p:sp>
      <p:sp>
        <p:nvSpPr>
          <p:cNvPr id="4" name="Segnaposto numero diapositiva 3"/>
          <p:cNvSpPr>
            <a:spLocks noGrp="1"/>
          </p:cNvSpPr>
          <p:nvPr>
            <p:ph type="sldNum" sz="quarter" idx="12"/>
          </p:nvPr>
        </p:nvSpPr>
        <p:spPr/>
        <p:txBody>
          <a:bodyPr/>
          <a:lstStyle/>
          <a:p>
            <a:fld id="{3BBAAB16-A34A-46A9-BF99-027DDDC2BA11}" type="slidenum">
              <a:rPr lang="it-IT" smtClean="0"/>
              <a:pPr/>
              <a:t>3</a:t>
            </a:fld>
            <a:endParaRPr lang="it-IT"/>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332656"/>
            <a:ext cx="8229600" cy="1143000"/>
          </a:xfrm>
        </p:spPr>
        <p:txBody>
          <a:bodyPr>
            <a:normAutofit/>
          </a:bodyPr>
          <a:lstStyle/>
          <a:p>
            <a:pPr algn="ctr"/>
            <a:r>
              <a:rPr lang="it-IT" sz="4400" dirty="0" smtClean="0">
                <a:solidFill>
                  <a:schemeClr val="tx1"/>
                </a:solidFill>
              </a:rPr>
              <a:t>Introduzione</a:t>
            </a:r>
            <a:endParaRPr lang="it-IT" sz="4400" dirty="0">
              <a:solidFill>
                <a:schemeClr val="tx1"/>
              </a:solidFill>
            </a:endParaRPr>
          </a:p>
        </p:txBody>
      </p:sp>
      <p:sp>
        <p:nvSpPr>
          <p:cNvPr id="3" name="Segnaposto contenuto 2"/>
          <p:cNvSpPr>
            <a:spLocks noGrp="1"/>
          </p:cNvSpPr>
          <p:nvPr>
            <p:ph idx="1"/>
          </p:nvPr>
        </p:nvSpPr>
        <p:spPr/>
        <p:txBody>
          <a:bodyPr/>
          <a:lstStyle/>
          <a:p>
            <a:pPr>
              <a:buNone/>
            </a:pPr>
            <a:endParaRPr lang="it-IT" dirty="0" smtClean="0"/>
          </a:p>
          <a:p>
            <a:pPr algn="just">
              <a:lnSpc>
                <a:spcPct val="150000"/>
              </a:lnSpc>
            </a:pPr>
            <a:r>
              <a:rPr lang="it-IT" sz="2000" dirty="0" smtClean="0"/>
              <a:t>E’ stata creata una </a:t>
            </a:r>
            <a:r>
              <a:rPr lang="it-IT" sz="2000" b="1" dirty="0" smtClean="0"/>
              <a:t>guida turistica interattiva </a:t>
            </a:r>
            <a:r>
              <a:rPr lang="it-IT" sz="2000" dirty="0" smtClean="0"/>
              <a:t>per dispositivi mobili che in maniera rapida, economica, agevole ed aggiornabile da un operatore  permette all’utente di ricevere informazioni precise sulle attrazioni turistiche vicine, rispetto al luogo in cui si trova.</a:t>
            </a:r>
          </a:p>
        </p:txBody>
      </p:sp>
      <p:sp>
        <p:nvSpPr>
          <p:cNvPr id="4" name="Segnaposto numero diapositiva 3"/>
          <p:cNvSpPr>
            <a:spLocks noGrp="1"/>
          </p:cNvSpPr>
          <p:nvPr>
            <p:ph type="sldNum" sz="quarter" idx="12"/>
          </p:nvPr>
        </p:nvSpPr>
        <p:spPr/>
        <p:txBody>
          <a:bodyPr/>
          <a:lstStyle/>
          <a:p>
            <a:fld id="{3BBAAB16-A34A-46A9-BF99-027DDDC2BA11}" type="slidenum">
              <a:rPr lang="it-IT" smtClean="0"/>
              <a:pPr/>
              <a:t>4</a:t>
            </a:fld>
            <a:endParaRPr lang="it-IT"/>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332656"/>
            <a:ext cx="8229600" cy="1143000"/>
          </a:xfrm>
        </p:spPr>
        <p:txBody>
          <a:bodyPr>
            <a:normAutofit/>
          </a:bodyPr>
          <a:lstStyle/>
          <a:p>
            <a:pPr algn="ctr"/>
            <a:r>
              <a:rPr lang="it-IT" sz="4400" dirty="0" smtClean="0">
                <a:solidFill>
                  <a:schemeClr val="tx1"/>
                </a:solidFill>
              </a:rPr>
              <a:t>Sviluppo della tesi</a:t>
            </a:r>
            <a:endParaRPr lang="it-IT" sz="4400" dirty="0">
              <a:solidFill>
                <a:schemeClr val="tx1"/>
              </a:solidFill>
            </a:endParaRPr>
          </a:p>
        </p:txBody>
      </p:sp>
      <p:sp>
        <p:nvSpPr>
          <p:cNvPr id="3" name="Segnaposto contenuto 2"/>
          <p:cNvSpPr>
            <a:spLocks noGrp="1"/>
          </p:cNvSpPr>
          <p:nvPr>
            <p:ph idx="1"/>
          </p:nvPr>
        </p:nvSpPr>
        <p:spPr/>
        <p:txBody>
          <a:bodyPr>
            <a:normAutofit/>
          </a:bodyPr>
          <a:lstStyle/>
          <a:p>
            <a:pPr>
              <a:buNone/>
            </a:pPr>
            <a:r>
              <a:rPr lang="it-IT" sz="2400" dirty="0" smtClean="0"/>
              <a:t>Studio:</a:t>
            </a:r>
          </a:p>
          <a:p>
            <a:pPr>
              <a:buFont typeface="Arial" pitchFamily="34" charset="0"/>
              <a:buChar char="•"/>
            </a:pPr>
            <a:r>
              <a:rPr lang="it-IT" sz="2000" dirty="0" smtClean="0"/>
              <a:t>Il sistema operativo </a:t>
            </a:r>
            <a:r>
              <a:rPr lang="it-IT" sz="2000" dirty="0" err="1" smtClean="0"/>
              <a:t>Android</a:t>
            </a:r>
            <a:r>
              <a:rPr lang="it-IT" sz="2000" dirty="0" smtClean="0"/>
              <a:t>.</a:t>
            </a:r>
          </a:p>
          <a:p>
            <a:pPr>
              <a:buFont typeface="Arial" pitchFamily="34" charset="0"/>
              <a:buChar char="•"/>
            </a:pPr>
            <a:r>
              <a:rPr lang="it-IT" sz="2000" dirty="0" smtClean="0"/>
              <a:t>Il pattern MVC e </a:t>
            </a:r>
            <a:r>
              <a:rPr lang="it-IT" sz="2000" dirty="0" err="1" smtClean="0"/>
              <a:t>Struts</a:t>
            </a:r>
            <a:r>
              <a:rPr lang="it-IT" sz="2000" dirty="0" smtClean="0"/>
              <a:t>.</a:t>
            </a:r>
          </a:p>
          <a:p>
            <a:pPr>
              <a:buFont typeface="Arial" pitchFamily="34" charset="0"/>
              <a:buChar char="•"/>
            </a:pPr>
            <a:r>
              <a:rPr lang="it-IT" sz="2000" dirty="0" err="1" smtClean="0"/>
              <a:t>Hibernate</a:t>
            </a:r>
            <a:r>
              <a:rPr lang="it-IT" sz="2000" dirty="0" smtClean="0"/>
              <a:t>.</a:t>
            </a:r>
          </a:p>
          <a:p>
            <a:pPr>
              <a:buNone/>
            </a:pPr>
            <a:endParaRPr lang="it-IT" sz="2000" dirty="0" smtClean="0"/>
          </a:p>
          <a:p>
            <a:pPr>
              <a:buNone/>
            </a:pPr>
            <a:r>
              <a:rPr lang="it-IT" sz="2400" dirty="0" smtClean="0"/>
              <a:t>Progetto e implementazione:</a:t>
            </a:r>
          </a:p>
          <a:p>
            <a:pPr>
              <a:buFont typeface="Arial" pitchFamily="34" charset="0"/>
              <a:buChar char="•"/>
            </a:pPr>
            <a:r>
              <a:rPr lang="it-IT" sz="2000" dirty="0" smtClean="0"/>
              <a:t>Analisi dei requisiti.</a:t>
            </a:r>
          </a:p>
          <a:p>
            <a:pPr>
              <a:buFont typeface="Arial" pitchFamily="34" charset="0"/>
              <a:buChar char="•"/>
            </a:pPr>
            <a:r>
              <a:rPr lang="it-IT" sz="2000" dirty="0" smtClean="0"/>
              <a:t>Le mappe e la </a:t>
            </a:r>
            <a:r>
              <a:rPr lang="it-IT" sz="2000" dirty="0" err="1" smtClean="0"/>
              <a:t>geolocalizzazione</a:t>
            </a:r>
            <a:r>
              <a:rPr lang="it-IT" sz="2000" dirty="0" smtClean="0"/>
              <a:t> tramite </a:t>
            </a:r>
            <a:r>
              <a:rPr lang="it-IT" sz="2000" dirty="0" err="1" smtClean="0"/>
              <a:t>G.P.S.</a:t>
            </a:r>
            <a:endParaRPr lang="it-IT" sz="2000" dirty="0" smtClean="0"/>
          </a:p>
          <a:p>
            <a:pPr>
              <a:buFont typeface="Arial" pitchFamily="34" charset="0"/>
              <a:buChar char="•"/>
            </a:pPr>
            <a:r>
              <a:rPr lang="it-IT" sz="2000" dirty="0" smtClean="0"/>
              <a:t>Applicazione web.</a:t>
            </a:r>
          </a:p>
          <a:p>
            <a:pPr>
              <a:buFont typeface="Arial" pitchFamily="34" charset="0"/>
              <a:buChar char="•"/>
            </a:pPr>
            <a:r>
              <a:rPr lang="it-IT" sz="2000" dirty="0" smtClean="0"/>
              <a:t>Applicazione client.</a:t>
            </a:r>
          </a:p>
        </p:txBody>
      </p:sp>
      <p:sp>
        <p:nvSpPr>
          <p:cNvPr id="4" name="Segnaposto numero diapositiva 3"/>
          <p:cNvSpPr>
            <a:spLocks noGrp="1"/>
          </p:cNvSpPr>
          <p:nvPr>
            <p:ph type="sldNum" sz="quarter" idx="12"/>
          </p:nvPr>
        </p:nvSpPr>
        <p:spPr/>
        <p:txBody>
          <a:bodyPr/>
          <a:lstStyle/>
          <a:p>
            <a:fld id="{3BBAAB16-A34A-46A9-BF99-027DDDC2BA11}" type="slidenum">
              <a:rPr lang="it-IT" smtClean="0"/>
              <a:pPr/>
              <a:t>5</a:t>
            </a:fld>
            <a:endParaRPr lang="it-IT"/>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332656"/>
            <a:ext cx="8229600" cy="1143000"/>
          </a:xfrm>
        </p:spPr>
        <p:txBody>
          <a:bodyPr>
            <a:normAutofit/>
          </a:bodyPr>
          <a:lstStyle/>
          <a:p>
            <a:pPr algn="ctr"/>
            <a:r>
              <a:rPr lang="it-IT" sz="4400" dirty="0" smtClean="0">
                <a:solidFill>
                  <a:schemeClr val="tx1"/>
                </a:solidFill>
              </a:rPr>
              <a:t>La scelta di </a:t>
            </a:r>
            <a:r>
              <a:rPr lang="it-IT" sz="4400" dirty="0" err="1" smtClean="0">
                <a:solidFill>
                  <a:schemeClr val="tx1"/>
                </a:solidFill>
              </a:rPr>
              <a:t>Android</a:t>
            </a:r>
            <a:endParaRPr lang="it-IT" sz="4400" dirty="0">
              <a:solidFill>
                <a:schemeClr val="tx1"/>
              </a:solidFill>
            </a:endParaRPr>
          </a:p>
        </p:txBody>
      </p:sp>
      <p:sp>
        <p:nvSpPr>
          <p:cNvPr id="4" name="Segnaposto numero diapositiva 3"/>
          <p:cNvSpPr>
            <a:spLocks noGrp="1"/>
          </p:cNvSpPr>
          <p:nvPr>
            <p:ph type="sldNum" sz="quarter" idx="12"/>
          </p:nvPr>
        </p:nvSpPr>
        <p:spPr/>
        <p:txBody>
          <a:bodyPr/>
          <a:lstStyle/>
          <a:p>
            <a:fld id="{3BBAAB16-A34A-46A9-BF99-027DDDC2BA11}" type="slidenum">
              <a:rPr lang="it-IT" smtClean="0"/>
              <a:pPr/>
              <a:t>6</a:t>
            </a:fld>
            <a:endParaRPr lang="it-IT"/>
          </a:p>
        </p:txBody>
      </p:sp>
      <p:pic>
        <p:nvPicPr>
          <p:cNvPr id="5" name="Segnaposto contenuto 4"/>
          <p:cNvPicPr>
            <a:picLocks noGrp="1"/>
          </p:cNvPicPr>
          <p:nvPr>
            <p:ph idx="1"/>
          </p:nvPr>
        </p:nvPicPr>
        <p:blipFill>
          <a:blip r:embed="rId2" cstate="print"/>
          <a:srcRect/>
          <a:stretch>
            <a:fillRect/>
          </a:stretch>
        </p:blipFill>
        <p:spPr bwMode="auto">
          <a:xfrm>
            <a:off x="899592" y="2204864"/>
            <a:ext cx="7316867" cy="3213832"/>
          </a:xfrm>
          <a:prstGeom prst="rect">
            <a:avLst/>
          </a:prstGeom>
          <a:noFill/>
          <a:ln w="9525">
            <a:noFill/>
            <a:miter lim="800000"/>
            <a:headEnd/>
            <a:tailEnd/>
          </a:ln>
        </p:spPr>
      </p:pic>
      <p:sp>
        <p:nvSpPr>
          <p:cNvPr id="6" name="Rettangolo 5"/>
          <p:cNvSpPr/>
          <p:nvPr/>
        </p:nvSpPr>
        <p:spPr>
          <a:xfrm>
            <a:off x="755576" y="5661248"/>
            <a:ext cx="7776864" cy="646331"/>
          </a:xfrm>
          <a:prstGeom prst="rect">
            <a:avLst/>
          </a:prstGeom>
        </p:spPr>
        <p:txBody>
          <a:bodyPr wrap="square">
            <a:spAutoFit/>
          </a:bodyPr>
          <a:lstStyle/>
          <a:p>
            <a:r>
              <a:rPr lang="it-IT" dirty="0" smtClean="0"/>
              <a:t>Market share delle principali piattaforme per </a:t>
            </a:r>
            <a:r>
              <a:rPr lang="it-IT" dirty="0" err="1" smtClean="0"/>
              <a:t>smartphone</a:t>
            </a:r>
            <a:r>
              <a:rPr lang="it-IT" dirty="0" smtClean="0"/>
              <a:t> nella zona EU5(Italia, Francia, Spagna, </a:t>
            </a:r>
            <a:r>
              <a:rPr lang="it-IT" dirty="0" err="1" smtClean="0"/>
              <a:t>RegnoUnito</a:t>
            </a:r>
            <a:r>
              <a:rPr lang="it-IT" dirty="0" smtClean="0"/>
              <a:t>, Germania) alla fine di ottobre 2011.</a:t>
            </a:r>
            <a:endParaRPr lang="it-I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16632"/>
            <a:ext cx="8229600" cy="1143000"/>
          </a:xfrm>
        </p:spPr>
        <p:txBody>
          <a:bodyPr>
            <a:normAutofit/>
          </a:bodyPr>
          <a:lstStyle/>
          <a:p>
            <a:pPr algn="ctr"/>
            <a:r>
              <a:rPr lang="it-IT" sz="4400" dirty="0" smtClean="0">
                <a:solidFill>
                  <a:schemeClr val="tx1"/>
                </a:solidFill>
              </a:rPr>
              <a:t>Requisiti del sistema</a:t>
            </a:r>
            <a:endParaRPr lang="it-IT" sz="4400" dirty="0">
              <a:solidFill>
                <a:schemeClr val="tx1"/>
              </a:solidFill>
            </a:endParaRPr>
          </a:p>
        </p:txBody>
      </p:sp>
      <p:sp>
        <p:nvSpPr>
          <p:cNvPr id="3" name="Segnaposto contenuto 2"/>
          <p:cNvSpPr>
            <a:spLocks noGrp="1"/>
          </p:cNvSpPr>
          <p:nvPr>
            <p:ph idx="1"/>
          </p:nvPr>
        </p:nvSpPr>
        <p:spPr>
          <a:xfrm>
            <a:off x="467544" y="1484784"/>
            <a:ext cx="8229600" cy="4389120"/>
          </a:xfrm>
        </p:spPr>
        <p:txBody>
          <a:bodyPr>
            <a:normAutofit lnSpcReduction="10000"/>
          </a:bodyPr>
          <a:lstStyle/>
          <a:p>
            <a:pPr algn="just"/>
            <a:r>
              <a:rPr lang="it-IT" sz="2000" dirty="0" smtClean="0"/>
              <a:t>Il sistema deve essere </a:t>
            </a:r>
            <a:r>
              <a:rPr lang="it-IT" sz="2000" b="1" dirty="0" smtClean="0"/>
              <a:t>veloce e preciso</a:t>
            </a:r>
            <a:r>
              <a:rPr lang="it-IT" sz="2000" dirty="0" smtClean="0"/>
              <a:t>,permettendo all’utente di </a:t>
            </a:r>
            <a:endParaRPr lang="it-IT" sz="2000" dirty="0" smtClean="0"/>
          </a:p>
          <a:p>
            <a:pPr algn="just">
              <a:buNone/>
            </a:pPr>
            <a:r>
              <a:rPr lang="it-IT" sz="2000" dirty="0" smtClean="0"/>
              <a:t> </a:t>
            </a:r>
            <a:r>
              <a:rPr lang="it-IT" sz="2000" dirty="0" smtClean="0"/>
              <a:t>    </a:t>
            </a:r>
            <a:r>
              <a:rPr lang="it-IT" sz="2000" dirty="0" smtClean="0"/>
              <a:t>ricevere </a:t>
            </a:r>
            <a:r>
              <a:rPr lang="it-IT" sz="2000" dirty="0" smtClean="0"/>
              <a:t>informazioni in base alla posizione e al tipo di richiesta.</a:t>
            </a:r>
          </a:p>
          <a:p>
            <a:pPr algn="just">
              <a:buNone/>
            </a:pPr>
            <a:endParaRPr lang="it-IT" sz="2000" dirty="0" smtClean="0"/>
          </a:p>
          <a:p>
            <a:pPr algn="just">
              <a:buNone/>
            </a:pPr>
            <a:endParaRPr lang="it-IT" sz="2000" dirty="0" smtClean="0"/>
          </a:p>
          <a:p>
            <a:pPr algn="just"/>
            <a:r>
              <a:rPr lang="it-IT" sz="2000" dirty="0" smtClean="0"/>
              <a:t>Il sistema deve avere </a:t>
            </a:r>
            <a:r>
              <a:rPr lang="it-IT" sz="2000" b="1" dirty="0" smtClean="0"/>
              <a:t>un’interfaccia semplice ed intuitiva</a:t>
            </a:r>
            <a:r>
              <a:rPr lang="it-IT" sz="2000" dirty="0" smtClean="0"/>
              <a:t>.</a:t>
            </a:r>
          </a:p>
          <a:p>
            <a:pPr algn="just">
              <a:buNone/>
            </a:pPr>
            <a:endParaRPr lang="it-IT" sz="2000" dirty="0" smtClean="0"/>
          </a:p>
          <a:p>
            <a:pPr algn="just">
              <a:buNone/>
            </a:pPr>
            <a:endParaRPr lang="it-IT" sz="2000" dirty="0" smtClean="0"/>
          </a:p>
          <a:p>
            <a:pPr algn="just"/>
            <a:r>
              <a:rPr lang="it-IT" sz="2000" dirty="0" smtClean="0"/>
              <a:t>Il sistema deve permettere la definizione della </a:t>
            </a:r>
            <a:r>
              <a:rPr lang="it-IT" sz="2000" b="1" dirty="0" smtClean="0"/>
              <a:t>posizione dell’utente </a:t>
            </a:r>
            <a:r>
              <a:rPr lang="it-IT" sz="2000" b="1" dirty="0" smtClean="0"/>
              <a:t> </a:t>
            </a:r>
            <a:endParaRPr lang="it-IT" sz="2000" b="1" dirty="0" smtClean="0"/>
          </a:p>
          <a:p>
            <a:pPr algn="just">
              <a:buNone/>
            </a:pPr>
            <a:r>
              <a:rPr lang="it-IT" sz="2000" b="1" dirty="0" smtClean="0"/>
              <a:t>     </a:t>
            </a:r>
            <a:r>
              <a:rPr lang="it-IT" sz="2000" dirty="0" smtClean="0"/>
              <a:t>mediante </a:t>
            </a:r>
            <a:r>
              <a:rPr lang="it-IT" sz="2000" dirty="0" smtClean="0"/>
              <a:t>il </a:t>
            </a:r>
            <a:r>
              <a:rPr lang="it-IT" sz="2000" dirty="0" err="1" smtClean="0"/>
              <a:t>G.P.S.</a:t>
            </a:r>
            <a:endParaRPr lang="it-IT" sz="2000" dirty="0" smtClean="0"/>
          </a:p>
          <a:p>
            <a:pPr algn="just">
              <a:buNone/>
            </a:pPr>
            <a:endParaRPr lang="it-IT" sz="2000" dirty="0" smtClean="0"/>
          </a:p>
          <a:p>
            <a:pPr algn="just">
              <a:buNone/>
            </a:pPr>
            <a:endParaRPr lang="it-IT" sz="2000" dirty="0" smtClean="0"/>
          </a:p>
          <a:p>
            <a:pPr algn="just"/>
            <a:r>
              <a:rPr lang="it-IT" sz="2000" dirty="0" smtClean="0"/>
              <a:t>Il sistema deve permettere all’utente di selezionare i punti di </a:t>
            </a:r>
            <a:endParaRPr lang="it-IT" sz="2000" dirty="0" smtClean="0"/>
          </a:p>
          <a:p>
            <a:pPr algn="just">
              <a:buNone/>
            </a:pPr>
            <a:r>
              <a:rPr lang="it-IT" sz="2000" dirty="0" smtClean="0"/>
              <a:t> </a:t>
            </a:r>
            <a:r>
              <a:rPr lang="it-IT" sz="2000" dirty="0" smtClean="0"/>
              <a:t>   </a:t>
            </a:r>
            <a:r>
              <a:rPr lang="it-IT" sz="2000" dirty="0" smtClean="0"/>
              <a:t>interesse,in </a:t>
            </a:r>
            <a:r>
              <a:rPr lang="it-IT" sz="2000" dirty="0" smtClean="0"/>
              <a:t>modo da visualizzare il testo e le eventuali immagini.</a:t>
            </a:r>
          </a:p>
          <a:p>
            <a:endParaRPr lang="it-IT" sz="2000" dirty="0"/>
          </a:p>
        </p:txBody>
      </p:sp>
      <p:sp>
        <p:nvSpPr>
          <p:cNvPr id="4" name="Segnaposto numero diapositiva 3"/>
          <p:cNvSpPr>
            <a:spLocks noGrp="1"/>
          </p:cNvSpPr>
          <p:nvPr>
            <p:ph type="sldNum" sz="quarter" idx="12"/>
          </p:nvPr>
        </p:nvSpPr>
        <p:spPr/>
        <p:txBody>
          <a:bodyPr/>
          <a:lstStyle/>
          <a:p>
            <a:fld id="{3BBAAB16-A34A-46A9-BF99-027DDDC2BA11}" type="slidenum">
              <a:rPr lang="it-IT" smtClean="0"/>
              <a:pPr/>
              <a:t>7</a:t>
            </a:fld>
            <a:endParaRPr lang="it-IT"/>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512" y="260648"/>
            <a:ext cx="8229600" cy="1143000"/>
          </a:xfrm>
        </p:spPr>
        <p:txBody>
          <a:bodyPr>
            <a:normAutofit/>
          </a:bodyPr>
          <a:lstStyle/>
          <a:p>
            <a:pPr algn="ctr"/>
            <a:r>
              <a:rPr lang="it-IT" sz="4400" dirty="0" smtClean="0">
                <a:solidFill>
                  <a:schemeClr val="tx1"/>
                </a:solidFill>
              </a:rPr>
              <a:t>Diagramma dei casi d’uso</a:t>
            </a:r>
            <a:endParaRPr lang="it-IT" sz="4400" dirty="0">
              <a:solidFill>
                <a:schemeClr val="tx1"/>
              </a:solidFill>
            </a:endParaRPr>
          </a:p>
        </p:txBody>
      </p:sp>
      <p:pic>
        <p:nvPicPr>
          <p:cNvPr id="5" name="Segnaposto contenuto 4" descr="UML.jpeg"/>
          <p:cNvPicPr>
            <a:picLocks noGrp="1" noChangeAspect="1"/>
          </p:cNvPicPr>
          <p:nvPr>
            <p:ph idx="1"/>
          </p:nvPr>
        </p:nvPicPr>
        <p:blipFill>
          <a:blip r:embed="rId2" cstate="print"/>
          <a:stretch>
            <a:fillRect/>
          </a:stretch>
        </p:blipFill>
        <p:spPr>
          <a:xfrm>
            <a:off x="2699792" y="1412776"/>
            <a:ext cx="3312368" cy="5184576"/>
          </a:xfrm>
        </p:spPr>
      </p:pic>
      <p:sp>
        <p:nvSpPr>
          <p:cNvPr id="4" name="Segnaposto numero diapositiva 3"/>
          <p:cNvSpPr>
            <a:spLocks noGrp="1"/>
          </p:cNvSpPr>
          <p:nvPr>
            <p:ph type="sldNum" sz="quarter" idx="12"/>
          </p:nvPr>
        </p:nvSpPr>
        <p:spPr/>
        <p:txBody>
          <a:bodyPr/>
          <a:lstStyle/>
          <a:p>
            <a:fld id="{3BBAAB16-A34A-46A9-BF99-027DDDC2BA11}" type="slidenum">
              <a:rPr lang="it-IT" smtClean="0"/>
              <a:pPr/>
              <a:t>8</a:t>
            </a:fld>
            <a:endParaRPr lang="it-IT"/>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476672"/>
            <a:ext cx="8229600" cy="1143000"/>
          </a:xfrm>
        </p:spPr>
        <p:txBody>
          <a:bodyPr>
            <a:normAutofit/>
          </a:bodyPr>
          <a:lstStyle/>
          <a:p>
            <a:pPr algn="ctr"/>
            <a:r>
              <a:rPr lang="it-IT" sz="4400" dirty="0" smtClean="0">
                <a:solidFill>
                  <a:schemeClr val="tx1"/>
                </a:solidFill>
              </a:rPr>
              <a:t>Struttura del Database</a:t>
            </a:r>
            <a:endParaRPr lang="it-IT" sz="4400" dirty="0">
              <a:solidFill>
                <a:schemeClr val="tx1"/>
              </a:solidFill>
            </a:endParaRPr>
          </a:p>
        </p:txBody>
      </p:sp>
      <p:sp>
        <p:nvSpPr>
          <p:cNvPr id="4" name="Segnaposto numero diapositiva 3"/>
          <p:cNvSpPr>
            <a:spLocks noGrp="1"/>
          </p:cNvSpPr>
          <p:nvPr>
            <p:ph type="sldNum" sz="quarter" idx="12"/>
          </p:nvPr>
        </p:nvSpPr>
        <p:spPr/>
        <p:txBody>
          <a:bodyPr/>
          <a:lstStyle/>
          <a:p>
            <a:fld id="{3BBAAB16-A34A-46A9-BF99-027DDDC2BA11}" type="slidenum">
              <a:rPr lang="it-IT" smtClean="0"/>
              <a:pPr/>
              <a:t>9</a:t>
            </a:fld>
            <a:endParaRPr lang="it-IT"/>
          </a:p>
        </p:txBody>
      </p:sp>
      <p:pic>
        <p:nvPicPr>
          <p:cNvPr id="2050" name="Picture 2"/>
          <p:cNvPicPr>
            <a:picLocks noGrp="1" noChangeAspect="1" noChangeArrowheads="1"/>
          </p:cNvPicPr>
          <p:nvPr>
            <p:ph idx="1"/>
          </p:nvPr>
        </p:nvPicPr>
        <p:blipFill>
          <a:blip r:embed="rId2" cstate="print"/>
          <a:srcRect/>
          <a:stretch>
            <a:fillRect/>
          </a:stretch>
        </p:blipFill>
        <p:spPr bwMode="auto">
          <a:xfrm>
            <a:off x="588774" y="2708920"/>
            <a:ext cx="7871658" cy="28083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231</TotalTime>
  <Words>682</Words>
  <Application>Microsoft Office PowerPoint</Application>
  <PresentationFormat>Presentazione su schermo (4:3)</PresentationFormat>
  <Paragraphs>115</Paragraphs>
  <Slides>16</Slides>
  <Notes>1</Notes>
  <HiddenSlides>0</HiddenSlides>
  <MMClips>1</MMClips>
  <ScaleCrop>false</ScaleCrop>
  <HeadingPairs>
    <vt:vector size="4" baseType="variant">
      <vt:variant>
        <vt:lpstr>Tema</vt:lpstr>
      </vt:variant>
      <vt:variant>
        <vt:i4>1</vt:i4>
      </vt:variant>
      <vt:variant>
        <vt:lpstr>Titoli diapositive</vt:lpstr>
      </vt:variant>
      <vt:variant>
        <vt:i4>16</vt:i4>
      </vt:variant>
    </vt:vector>
  </HeadingPairs>
  <TitlesOfParts>
    <vt:vector size="17" baseType="lpstr">
      <vt:lpstr>Equinozio</vt:lpstr>
      <vt:lpstr>Universita' degli Studi di Modena e Reggio Emilia Facolta' di Scienze Matematiche, Fisiche e Naturali  Corso di Laurea in Informatica </vt:lpstr>
      <vt:lpstr>Introduzione</vt:lpstr>
      <vt:lpstr>Introduzione</vt:lpstr>
      <vt:lpstr>Introduzione</vt:lpstr>
      <vt:lpstr>Sviluppo della tesi</vt:lpstr>
      <vt:lpstr>La scelta di Android</vt:lpstr>
      <vt:lpstr>Requisiti del sistema</vt:lpstr>
      <vt:lpstr>Diagramma dei casi d’uso</vt:lpstr>
      <vt:lpstr>Struttura del Database</vt:lpstr>
      <vt:lpstr>Applicazione web</vt:lpstr>
      <vt:lpstr>L’utilizzo di Struts</vt:lpstr>
      <vt:lpstr>Applicazione client</vt:lpstr>
      <vt:lpstr>Come funziona eTour</vt:lpstr>
      <vt:lpstr>Conclusioni</vt:lpstr>
      <vt:lpstr>Sviluppi futuri</vt:lpstr>
      <vt:lpstr>Grazie per l’attenzione!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Universita' degli Studi di Modena e Reggio Emilia Facolta' di Scienze Matematiche, Fisiche e Naturali  Corso di Laurea in Informatica</dc:title>
  <dc:creator>FRANCESCA</dc:creator>
  <cp:lastModifiedBy>FRANCESCA</cp:lastModifiedBy>
  <cp:revision>49</cp:revision>
  <dcterms:created xsi:type="dcterms:W3CDTF">2012-06-30T17:10:47Z</dcterms:created>
  <dcterms:modified xsi:type="dcterms:W3CDTF">2012-07-17T22:01:47Z</dcterms:modified>
</cp:coreProperties>
</file>