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04" r:id="rId1"/>
  </p:sldMasterIdLst>
  <p:notesMasterIdLst>
    <p:notesMasterId r:id="rId25"/>
  </p:notesMasterIdLst>
  <p:handoutMasterIdLst>
    <p:handoutMasterId r:id="rId26"/>
  </p:handoutMasterIdLst>
  <p:sldIdLst>
    <p:sldId id="256" r:id="rId2"/>
    <p:sldId id="287" r:id="rId3"/>
    <p:sldId id="310" r:id="rId4"/>
    <p:sldId id="311" r:id="rId5"/>
    <p:sldId id="290" r:id="rId6"/>
    <p:sldId id="312" r:id="rId7"/>
    <p:sldId id="313" r:id="rId8"/>
    <p:sldId id="314" r:id="rId9"/>
    <p:sldId id="315" r:id="rId10"/>
    <p:sldId id="301" r:id="rId11"/>
    <p:sldId id="304" r:id="rId12"/>
    <p:sldId id="316" r:id="rId13"/>
    <p:sldId id="306" r:id="rId14"/>
    <p:sldId id="307" r:id="rId15"/>
    <p:sldId id="308" r:id="rId16"/>
    <p:sldId id="283" r:id="rId17"/>
    <p:sldId id="299" r:id="rId18"/>
    <p:sldId id="298" r:id="rId19"/>
    <p:sldId id="309" r:id="rId20"/>
    <p:sldId id="289" r:id="rId21"/>
    <p:sldId id="317" r:id="rId22"/>
    <p:sldId id="296" r:id="rId23"/>
    <p:sldId id="279" r:id="rId24"/>
  </p:sldIdLst>
  <p:sldSz cx="9144000" cy="6858000" type="screen4x3"/>
  <p:notesSz cx="6858000" cy="9144000"/>
  <p:defaultTextStyle>
    <a:defPPr>
      <a:defRPr lang="it-IT"/>
    </a:defPPr>
    <a:lvl1pPr marL="0" algn="l" defTabSz="779163" rtl="0" eaLnBrk="1" latinLnBrk="0" hangingPunct="1">
      <a:defRPr sz="1500" kern="1200">
        <a:solidFill>
          <a:schemeClr val="tx1"/>
        </a:solidFill>
        <a:latin typeface="+mn-lt"/>
        <a:ea typeface="+mn-ea"/>
        <a:cs typeface="+mn-cs"/>
      </a:defRPr>
    </a:lvl1pPr>
    <a:lvl2pPr marL="389582" algn="l" defTabSz="779163" rtl="0" eaLnBrk="1" latinLnBrk="0" hangingPunct="1">
      <a:defRPr sz="1500" kern="1200">
        <a:solidFill>
          <a:schemeClr val="tx1"/>
        </a:solidFill>
        <a:latin typeface="+mn-lt"/>
        <a:ea typeface="+mn-ea"/>
        <a:cs typeface="+mn-cs"/>
      </a:defRPr>
    </a:lvl2pPr>
    <a:lvl3pPr marL="779163" algn="l" defTabSz="779163" rtl="0" eaLnBrk="1" latinLnBrk="0" hangingPunct="1">
      <a:defRPr sz="1500" kern="1200">
        <a:solidFill>
          <a:schemeClr val="tx1"/>
        </a:solidFill>
        <a:latin typeface="+mn-lt"/>
        <a:ea typeface="+mn-ea"/>
        <a:cs typeface="+mn-cs"/>
      </a:defRPr>
    </a:lvl3pPr>
    <a:lvl4pPr marL="1168745" algn="l" defTabSz="779163" rtl="0" eaLnBrk="1" latinLnBrk="0" hangingPunct="1">
      <a:defRPr sz="1500" kern="1200">
        <a:solidFill>
          <a:schemeClr val="tx1"/>
        </a:solidFill>
        <a:latin typeface="+mn-lt"/>
        <a:ea typeface="+mn-ea"/>
        <a:cs typeface="+mn-cs"/>
      </a:defRPr>
    </a:lvl4pPr>
    <a:lvl5pPr marL="1558326" algn="l" defTabSz="779163" rtl="0" eaLnBrk="1" latinLnBrk="0" hangingPunct="1">
      <a:defRPr sz="1500" kern="1200">
        <a:solidFill>
          <a:schemeClr val="tx1"/>
        </a:solidFill>
        <a:latin typeface="+mn-lt"/>
        <a:ea typeface="+mn-ea"/>
        <a:cs typeface="+mn-cs"/>
      </a:defRPr>
    </a:lvl5pPr>
    <a:lvl6pPr marL="1947908" algn="l" defTabSz="779163" rtl="0" eaLnBrk="1" latinLnBrk="0" hangingPunct="1">
      <a:defRPr sz="1500" kern="1200">
        <a:solidFill>
          <a:schemeClr val="tx1"/>
        </a:solidFill>
        <a:latin typeface="+mn-lt"/>
        <a:ea typeface="+mn-ea"/>
        <a:cs typeface="+mn-cs"/>
      </a:defRPr>
    </a:lvl6pPr>
    <a:lvl7pPr marL="2337489" algn="l" defTabSz="779163" rtl="0" eaLnBrk="1" latinLnBrk="0" hangingPunct="1">
      <a:defRPr sz="1500" kern="1200">
        <a:solidFill>
          <a:schemeClr val="tx1"/>
        </a:solidFill>
        <a:latin typeface="+mn-lt"/>
        <a:ea typeface="+mn-ea"/>
        <a:cs typeface="+mn-cs"/>
      </a:defRPr>
    </a:lvl7pPr>
    <a:lvl8pPr marL="2727071" algn="l" defTabSz="779163" rtl="0" eaLnBrk="1" latinLnBrk="0" hangingPunct="1">
      <a:defRPr sz="1500" kern="1200">
        <a:solidFill>
          <a:schemeClr val="tx1"/>
        </a:solidFill>
        <a:latin typeface="+mn-lt"/>
        <a:ea typeface="+mn-ea"/>
        <a:cs typeface="+mn-cs"/>
      </a:defRPr>
    </a:lvl8pPr>
    <a:lvl9pPr marL="3116652" algn="l" defTabSz="779163" rtl="0" eaLnBrk="1" latinLnBrk="0" hangingPunct="1">
      <a:defRPr sz="1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showPr>
  <p:clrMru>
    <a:srgbClr val="FF9900"/>
    <a:srgbClr val="DFEFFD"/>
    <a:srgbClr val="D8EBFC"/>
    <a:srgbClr val="A9E7F1"/>
  </p:clrMru>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47" autoAdjust="0"/>
    <p:restoredTop sz="67384" autoAdjust="0"/>
  </p:normalViewPr>
  <p:slideViewPr>
    <p:cSldViewPr>
      <p:cViewPr varScale="1">
        <p:scale>
          <a:sx n="47" d="100"/>
          <a:sy n="47" d="100"/>
        </p:scale>
        <p:origin x="-28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Foglio_di_lavoro_di_Microsoft_Office_Excel1.xlsx"/></Relationships>
</file>

<file path=ppt/charts/_rels/chart2.xml.rels><?xml version="1.0" encoding="UTF-8" standalone="yes"?>
<Relationships xmlns="http://schemas.openxmlformats.org/package/2006/relationships"><Relationship Id="rId1" Type="http://schemas.openxmlformats.org/officeDocument/2006/relationships/package" Target="../embeddings/Foglio_di_lavoro_di_Microsoft_Office_Excel2.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it-IT"/>
  <c:chart>
    <c:autoTitleDeleted val="1"/>
    <c:plotArea>
      <c:layout/>
      <c:barChart>
        <c:barDir val="col"/>
        <c:grouping val="clustered"/>
        <c:ser>
          <c:idx val="0"/>
          <c:order val="0"/>
          <c:tx>
            <c:strRef>
              <c:f>Foglio1!$B$1</c:f>
              <c:strCache>
                <c:ptCount val="1"/>
                <c:pt idx="0">
                  <c:v>MVE HTML</c:v>
                </c:pt>
              </c:strCache>
            </c:strRef>
          </c:tx>
          <c:cat>
            <c:strRef>
              <c:f>Foglio1!$A$2:$A$13</c:f>
              <c:strCache>
                <c:ptCount val="12"/>
                <c:pt idx="0">
                  <c:v>TV1</c:v>
                </c:pt>
                <c:pt idx="1">
                  <c:v>TV3</c:v>
                </c:pt>
                <c:pt idx="2">
                  <c:v>TV2</c:v>
                </c:pt>
                <c:pt idx="3">
                  <c:v>BOOK3</c:v>
                </c:pt>
                <c:pt idx="4">
                  <c:v>CELL3</c:v>
                </c:pt>
                <c:pt idx="5">
                  <c:v>CELL2</c:v>
                </c:pt>
                <c:pt idx="6">
                  <c:v>BOOK2</c:v>
                </c:pt>
                <c:pt idx="7">
                  <c:v>BOOK1</c:v>
                </c:pt>
                <c:pt idx="8">
                  <c:v>GAME3</c:v>
                </c:pt>
                <c:pt idx="9">
                  <c:v>GAME2</c:v>
                </c:pt>
                <c:pt idx="10">
                  <c:v>CELL1</c:v>
                </c:pt>
                <c:pt idx="11">
                  <c:v>GAME1</c:v>
                </c:pt>
              </c:strCache>
            </c:strRef>
          </c:cat>
          <c:val>
            <c:numRef>
              <c:f>Foglio1!$B$2:$B$13</c:f>
              <c:numCache>
                <c:formatCode>0.0000</c:formatCode>
                <c:ptCount val="12"/>
                <c:pt idx="0">
                  <c:v>0.14130000000000001</c:v>
                </c:pt>
                <c:pt idx="1">
                  <c:v>5.1000000000000004E-2</c:v>
                </c:pt>
                <c:pt idx="2">
                  <c:v>0.40680000000000011</c:v>
                </c:pt>
                <c:pt idx="3">
                  <c:v>4.5000000000000019E-2</c:v>
                </c:pt>
                <c:pt idx="4">
                  <c:v>3.9000000000000014E-2</c:v>
                </c:pt>
                <c:pt idx="5">
                  <c:v>1.8000000000000008E-3</c:v>
                </c:pt>
                <c:pt idx="6">
                  <c:v>2.7600000000000013E-2</c:v>
                </c:pt>
                <c:pt idx="7">
                  <c:v>6.500000000000003E-2</c:v>
                </c:pt>
                <c:pt idx="8">
                  <c:v>9.8300000000000054E-2</c:v>
                </c:pt>
                <c:pt idx="9">
                  <c:v>1.4000000000000004E-2</c:v>
                </c:pt>
                <c:pt idx="10">
                  <c:v>5.2200000000000017E-2</c:v>
                </c:pt>
                <c:pt idx="11">
                  <c:v>5.810000000000002E-2</c:v>
                </c:pt>
              </c:numCache>
            </c:numRef>
          </c:val>
        </c:ser>
        <c:ser>
          <c:idx val="1"/>
          <c:order val="1"/>
          <c:tx>
            <c:strRef>
              <c:f>Foglio1!$C$1</c:f>
              <c:strCache>
                <c:ptCount val="1"/>
                <c:pt idx="0">
                  <c:v>MVE  XML</c:v>
                </c:pt>
              </c:strCache>
            </c:strRef>
          </c:tx>
          <c:spPr>
            <a:solidFill>
              <a:schemeClr val="tx1"/>
            </a:solidFill>
            <a:ln>
              <a:solidFill>
                <a:schemeClr val="tx1"/>
              </a:solidFill>
            </a:ln>
          </c:spPr>
          <c:cat>
            <c:strRef>
              <c:f>Foglio1!$A$2:$A$13</c:f>
              <c:strCache>
                <c:ptCount val="12"/>
                <c:pt idx="0">
                  <c:v>TV1</c:v>
                </c:pt>
                <c:pt idx="1">
                  <c:v>TV3</c:v>
                </c:pt>
                <c:pt idx="2">
                  <c:v>TV2</c:v>
                </c:pt>
                <c:pt idx="3">
                  <c:v>BOOK3</c:v>
                </c:pt>
                <c:pt idx="4">
                  <c:v>CELL3</c:v>
                </c:pt>
                <c:pt idx="5">
                  <c:v>CELL2</c:v>
                </c:pt>
                <c:pt idx="6">
                  <c:v>BOOK2</c:v>
                </c:pt>
                <c:pt idx="7">
                  <c:v>BOOK1</c:v>
                </c:pt>
                <c:pt idx="8">
                  <c:v>GAME3</c:v>
                </c:pt>
                <c:pt idx="9">
                  <c:v>GAME2</c:v>
                </c:pt>
                <c:pt idx="10">
                  <c:v>CELL1</c:v>
                </c:pt>
                <c:pt idx="11">
                  <c:v>GAME1</c:v>
                </c:pt>
              </c:strCache>
            </c:strRef>
          </c:cat>
          <c:val>
            <c:numRef>
              <c:f>Foglio1!$C$2:$C$13</c:f>
              <c:numCache>
                <c:formatCode>0.0000</c:formatCode>
                <c:ptCount val="12"/>
                <c:pt idx="0">
                  <c:v>0.1255</c:v>
                </c:pt>
                <c:pt idx="1">
                  <c:v>0.15300000000000005</c:v>
                </c:pt>
                <c:pt idx="2">
                  <c:v>0.19850000000000007</c:v>
                </c:pt>
                <c:pt idx="3">
                  <c:v>4.3500000000000004E-2</c:v>
                </c:pt>
                <c:pt idx="4">
                  <c:v>5.7200000000000015E-2</c:v>
                </c:pt>
                <c:pt idx="5">
                  <c:v>4.5600000000000002E-2</c:v>
                </c:pt>
                <c:pt idx="6">
                  <c:v>4.5900000000000017E-2</c:v>
                </c:pt>
                <c:pt idx="7">
                  <c:v>4.4100000000000021E-2</c:v>
                </c:pt>
                <c:pt idx="8">
                  <c:v>0.11160000000000003</c:v>
                </c:pt>
                <c:pt idx="9">
                  <c:v>4.1400000000000013E-2</c:v>
                </c:pt>
                <c:pt idx="10">
                  <c:v>7.8200000000000033E-2</c:v>
                </c:pt>
                <c:pt idx="11">
                  <c:v>5.570000000000002E-2</c:v>
                </c:pt>
              </c:numCache>
            </c:numRef>
          </c:val>
        </c:ser>
        <c:ser>
          <c:idx val="2"/>
          <c:order val="2"/>
          <c:tx>
            <c:strRef>
              <c:f>Foglio1!$D$1</c:f>
              <c:strCache>
                <c:ptCount val="1"/>
                <c:pt idx="0">
                  <c:v>Classi IPTC</c:v>
                </c:pt>
              </c:strCache>
            </c:strRef>
          </c:tx>
          <c:spPr>
            <a:solidFill>
              <a:srgbClr val="FF0000"/>
            </a:solidFill>
            <a:ln w="55000" cap="flat" cmpd="thickThin" algn="ctr">
              <a:solidFill>
                <a:srgbClr val="FF0000"/>
              </a:solidFill>
              <a:prstDash val="solid"/>
            </a:ln>
            <a:effectLst/>
          </c:spPr>
          <c:cat>
            <c:strRef>
              <c:f>Foglio1!$A$2:$A$13</c:f>
              <c:strCache>
                <c:ptCount val="12"/>
                <c:pt idx="0">
                  <c:v>TV1</c:v>
                </c:pt>
                <c:pt idx="1">
                  <c:v>TV3</c:v>
                </c:pt>
                <c:pt idx="2">
                  <c:v>TV2</c:v>
                </c:pt>
                <c:pt idx="3">
                  <c:v>BOOK3</c:v>
                </c:pt>
                <c:pt idx="4">
                  <c:v>CELL3</c:v>
                </c:pt>
                <c:pt idx="5">
                  <c:v>CELL2</c:v>
                </c:pt>
                <c:pt idx="6">
                  <c:v>BOOK2</c:v>
                </c:pt>
                <c:pt idx="7">
                  <c:v>BOOK1</c:v>
                </c:pt>
                <c:pt idx="8">
                  <c:v>GAME3</c:v>
                </c:pt>
                <c:pt idx="9">
                  <c:v>GAME2</c:v>
                </c:pt>
                <c:pt idx="10">
                  <c:v>CELL1</c:v>
                </c:pt>
                <c:pt idx="11">
                  <c:v>GAME1</c:v>
                </c:pt>
              </c:strCache>
            </c:strRef>
          </c:cat>
          <c:val>
            <c:numRef>
              <c:f>Foglio1!$D$2:$D$13</c:f>
              <c:numCache>
                <c:formatCode>0.0000</c:formatCode>
                <c:ptCount val="12"/>
                <c:pt idx="0">
                  <c:v>0.25669999999999998</c:v>
                </c:pt>
                <c:pt idx="1">
                  <c:v>0.24990000000000007</c:v>
                </c:pt>
                <c:pt idx="2">
                  <c:v>0.21680000000000005</c:v>
                </c:pt>
                <c:pt idx="3">
                  <c:v>6.5900000000000014E-2</c:v>
                </c:pt>
                <c:pt idx="4">
                  <c:v>4.730000000000003E-2</c:v>
                </c:pt>
                <c:pt idx="5">
                  <c:v>4.730000000000003E-2</c:v>
                </c:pt>
                <c:pt idx="6">
                  <c:v>4.0100000000000004E-2</c:v>
                </c:pt>
                <c:pt idx="7">
                  <c:v>4.0100000000000004E-2</c:v>
                </c:pt>
                <c:pt idx="8">
                  <c:v>1.1900000000000008E-2</c:v>
                </c:pt>
                <c:pt idx="9">
                  <c:v>1.1900000000000008E-2</c:v>
                </c:pt>
                <c:pt idx="10">
                  <c:v>7.5000000000000032E-3</c:v>
                </c:pt>
                <c:pt idx="11">
                  <c:v>4.6000000000000017E-3</c:v>
                </c:pt>
              </c:numCache>
            </c:numRef>
          </c:val>
        </c:ser>
        <c:ser>
          <c:idx val="3"/>
          <c:order val="3"/>
          <c:tx>
            <c:strRef>
              <c:f>Foglio1!$E$1</c:f>
              <c:strCache>
                <c:ptCount val="1"/>
                <c:pt idx="0">
                  <c:v>Ranking Fusion</c:v>
                </c:pt>
              </c:strCache>
            </c:strRef>
          </c:tx>
          <c:spPr>
            <a:solidFill>
              <a:srgbClr val="00B050"/>
            </a:solidFill>
            <a:ln>
              <a:solidFill>
                <a:srgbClr val="00B050"/>
              </a:solidFill>
            </a:ln>
          </c:spPr>
          <c:cat>
            <c:strRef>
              <c:f>Foglio1!$A$2:$A$13</c:f>
              <c:strCache>
                <c:ptCount val="12"/>
                <c:pt idx="0">
                  <c:v>TV1</c:v>
                </c:pt>
                <c:pt idx="1">
                  <c:v>TV3</c:v>
                </c:pt>
                <c:pt idx="2">
                  <c:v>TV2</c:v>
                </c:pt>
                <c:pt idx="3">
                  <c:v>BOOK3</c:v>
                </c:pt>
                <c:pt idx="4">
                  <c:v>CELL3</c:v>
                </c:pt>
                <c:pt idx="5">
                  <c:v>CELL2</c:v>
                </c:pt>
                <c:pt idx="6">
                  <c:v>BOOK2</c:v>
                </c:pt>
                <c:pt idx="7">
                  <c:v>BOOK1</c:v>
                </c:pt>
                <c:pt idx="8">
                  <c:v>GAME3</c:v>
                </c:pt>
                <c:pt idx="9">
                  <c:v>GAME2</c:v>
                </c:pt>
                <c:pt idx="10">
                  <c:v>CELL1</c:v>
                </c:pt>
                <c:pt idx="11">
                  <c:v>GAME1</c:v>
                </c:pt>
              </c:strCache>
            </c:strRef>
          </c:cat>
          <c:val>
            <c:numRef>
              <c:f>Foglio1!$E$2:$E$13</c:f>
              <c:numCache>
                <c:formatCode>0.0000</c:formatCode>
                <c:ptCount val="12"/>
                <c:pt idx="0">
                  <c:v>0.23800000000000004</c:v>
                </c:pt>
                <c:pt idx="1">
                  <c:v>0.15680000000000005</c:v>
                </c:pt>
                <c:pt idx="2">
                  <c:v>0.36200000000000015</c:v>
                </c:pt>
                <c:pt idx="3">
                  <c:v>4.2000000000000016E-2</c:v>
                </c:pt>
                <c:pt idx="4">
                  <c:v>2.5000000000000008E-2</c:v>
                </c:pt>
                <c:pt idx="5">
                  <c:v>1.9500000000000007E-2</c:v>
                </c:pt>
                <c:pt idx="6">
                  <c:v>1.4500000000000004E-2</c:v>
                </c:pt>
                <c:pt idx="7">
                  <c:v>4.2400000000000021E-2</c:v>
                </c:pt>
                <c:pt idx="8">
                  <c:v>5.230000000000002E-2</c:v>
                </c:pt>
                <c:pt idx="9">
                  <c:v>3.9000000000000011E-3</c:v>
                </c:pt>
                <c:pt idx="10">
                  <c:v>1.9500000000000007E-2</c:v>
                </c:pt>
                <c:pt idx="11">
                  <c:v>2.4100000000000007E-2</c:v>
                </c:pt>
              </c:numCache>
            </c:numRef>
          </c:val>
        </c:ser>
        <c:axId val="106876288"/>
        <c:axId val="107267584"/>
      </c:barChart>
      <c:catAx>
        <c:axId val="106876288"/>
        <c:scaling>
          <c:orientation val="minMax"/>
        </c:scaling>
        <c:axPos val="b"/>
        <c:title>
          <c:tx>
            <c:rich>
              <a:bodyPr/>
              <a:lstStyle/>
              <a:p>
                <a:pPr>
                  <a:defRPr/>
                </a:pPr>
                <a:r>
                  <a:rPr lang="it-IT" dirty="0" smtClean="0"/>
                  <a:t>Pagine</a:t>
                </a:r>
                <a:r>
                  <a:rPr lang="it-IT" baseline="0" dirty="0" smtClean="0"/>
                  <a:t> del sito di e-commerce</a:t>
                </a:r>
                <a:endParaRPr lang="it-IT" dirty="0"/>
              </a:p>
            </c:rich>
          </c:tx>
          <c:layout/>
        </c:title>
        <c:majorTickMark val="none"/>
        <c:tickLblPos val="nextTo"/>
        <c:crossAx val="107267584"/>
        <c:crosses val="autoZero"/>
        <c:auto val="1"/>
        <c:lblAlgn val="ctr"/>
        <c:lblOffset val="100"/>
      </c:catAx>
      <c:valAx>
        <c:axId val="107267584"/>
        <c:scaling>
          <c:orientation val="minMax"/>
        </c:scaling>
        <c:axPos val="l"/>
        <c:majorGridlines/>
        <c:title>
          <c:tx>
            <c:rich>
              <a:bodyPr rot="-5400000" vert="horz"/>
              <a:lstStyle/>
              <a:p>
                <a:pPr>
                  <a:defRPr/>
                </a:pPr>
                <a:r>
                  <a:rPr lang="it-IT" dirty="0" smtClean="0"/>
                  <a:t>Score di similarità </a:t>
                </a:r>
                <a:r>
                  <a:rPr lang="it-IT" baseline="0" dirty="0" smtClean="0"/>
                  <a:t>ottenuto</a:t>
                </a:r>
                <a:endParaRPr lang="it-IT" dirty="0"/>
              </a:p>
            </c:rich>
          </c:tx>
          <c:layout/>
        </c:title>
        <c:numFmt formatCode="0.0000" sourceLinked="1"/>
        <c:majorTickMark val="none"/>
        <c:tickLblPos val="nextTo"/>
        <c:crossAx val="106876288"/>
        <c:crosses val="autoZero"/>
        <c:crossBetween val="between"/>
      </c:valAx>
    </c:plotArea>
    <c:legend>
      <c:legendPos val="b"/>
      <c:layout>
        <c:manualLayout>
          <c:xMode val="edge"/>
          <c:yMode val="edge"/>
          <c:x val="0.23615474628171468"/>
          <c:y val="0.92759891758058788"/>
          <c:w val="0.76380161854768336"/>
          <c:h val="6.484239846366277E-2"/>
        </c:manualLayout>
      </c:layout>
    </c:legend>
    <c:plotVisOnly val="1"/>
  </c:chart>
  <c:txPr>
    <a:bodyPr/>
    <a:lstStyle/>
    <a:p>
      <a:pPr>
        <a:defRPr sz="1800"/>
      </a:pPr>
      <a:endParaRPr lang="it-IT"/>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it-IT"/>
  <c:chart>
    <c:autoTitleDeleted val="1"/>
    <c:plotArea>
      <c:layout/>
      <c:barChart>
        <c:barDir val="col"/>
        <c:grouping val="clustered"/>
        <c:ser>
          <c:idx val="0"/>
          <c:order val="0"/>
          <c:tx>
            <c:strRef>
              <c:f>Foglio1!$B$1</c:f>
              <c:strCache>
                <c:ptCount val="1"/>
                <c:pt idx="0">
                  <c:v>MVE HTML</c:v>
                </c:pt>
              </c:strCache>
            </c:strRef>
          </c:tx>
          <c:cat>
            <c:strRef>
              <c:f>Foglio1!$A$2:$A$13</c:f>
              <c:strCache>
                <c:ptCount val="12"/>
                <c:pt idx="0">
                  <c:v>TV2</c:v>
                </c:pt>
                <c:pt idx="1">
                  <c:v>CELL1</c:v>
                </c:pt>
                <c:pt idx="2">
                  <c:v>GAME3</c:v>
                </c:pt>
                <c:pt idx="3">
                  <c:v>GAME1</c:v>
                </c:pt>
                <c:pt idx="4">
                  <c:v>TV1</c:v>
                </c:pt>
                <c:pt idx="5">
                  <c:v>CELL3</c:v>
                </c:pt>
                <c:pt idx="6">
                  <c:v>CELL2</c:v>
                </c:pt>
                <c:pt idx="7">
                  <c:v>GAME2</c:v>
                </c:pt>
                <c:pt idx="8">
                  <c:v>BOOK2</c:v>
                </c:pt>
                <c:pt idx="9">
                  <c:v>BOOK1</c:v>
                </c:pt>
                <c:pt idx="10">
                  <c:v>TV3</c:v>
                </c:pt>
                <c:pt idx="11">
                  <c:v>BOOK3</c:v>
                </c:pt>
              </c:strCache>
            </c:strRef>
          </c:cat>
          <c:val>
            <c:numRef>
              <c:f>Foglio1!$B$2:$B$13</c:f>
              <c:numCache>
                <c:formatCode>0.0000</c:formatCode>
                <c:ptCount val="12"/>
                <c:pt idx="0">
                  <c:v>0.25510000000000005</c:v>
                </c:pt>
                <c:pt idx="1">
                  <c:v>0.18680000000000005</c:v>
                </c:pt>
                <c:pt idx="2">
                  <c:v>0.10120000000000003</c:v>
                </c:pt>
                <c:pt idx="3">
                  <c:v>9.7600000000000006E-2</c:v>
                </c:pt>
                <c:pt idx="4">
                  <c:v>8.5500000000000034E-2</c:v>
                </c:pt>
                <c:pt idx="5">
                  <c:v>8.1600000000000006E-2</c:v>
                </c:pt>
                <c:pt idx="6">
                  <c:v>7.4400000000000022E-2</c:v>
                </c:pt>
                <c:pt idx="7">
                  <c:v>3.0400000000000007E-2</c:v>
                </c:pt>
                <c:pt idx="8">
                  <c:v>2.760000000000001E-2</c:v>
                </c:pt>
                <c:pt idx="9">
                  <c:v>2.1399999999999999E-2</c:v>
                </c:pt>
                <c:pt idx="10">
                  <c:v>1.9900000000000008E-2</c:v>
                </c:pt>
                <c:pt idx="11">
                  <c:v>1.8400000000000007E-2</c:v>
                </c:pt>
              </c:numCache>
            </c:numRef>
          </c:val>
        </c:ser>
        <c:ser>
          <c:idx val="1"/>
          <c:order val="1"/>
          <c:tx>
            <c:strRef>
              <c:f>Foglio1!$C$1</c:f>
              <c:strCache>
                <c:ptCount val="1"/>
                <c:pt idx="0">
                  <c:v>MVE  XML</c:v>
                </c:pt>
              </c:strCache>
            </c:strRef>
          </c:tx>
          <c:spPr>
            <a:solidFill>
              <a:schemeClr val="tx1"/>
            </a:solidFill>
            <a:ln>
              <a:solidFill>
                <a:schemeClr val="tx1"/>
              </a:solidFill>
            </a:ln>
          </c:spPr>
          <c:cat>
            <c:strRef>
              <c:f>Foglio1!$A$2:$A$13</c:f>
              <c:strCache>
                <c:ptCount val="12"/>
                <c:pt idx="0">
                  <c:v>TV2</c:v>
                </c:pt>
                <c:pt idx="1">
                  <c:v>CELL1</c:v>
                </c:pt>
                <c:pt idx="2">
                  <c:v>GAME3</c:v>
                </c:pt>
                <c:pt idx="3">
                  <c:v>GAME1</c:v>
                </c:pt>
                <c:pt idx="4">
                  <c:v>TV1</c:v>
                </c:pt>
                <c:pt idx="5">
                  <c:v>CELL3</c:v>
                </c:pt>
                <c:pt idx="6">
                  <c:v>CELL2</c:v>
                </c:pt>
                <c:pt idx="7">
                  <c:v>GAME2</c:v>
                </c:pt>
                <c:pt idx="8">
                  <c:v>BOOK2</c:v>
                </c:pt>
                <c:pt idx="9">
                  <c:v>BOOK1</c:v>
                </c:pt>
                <c:pt idx="10">
                  <c:v>TV3</c:v>
                </c:pt>
                <c:pt idx="11">
                  <c:v>BOOK3</c:v>
                </c:pt>
              </c:strCache>
            </c:strRef>
          </c:cat>
          <c:val>
            <c:numRef>
              <c:f>Foglio1!$C$2:$C$13</c:f>
              <c:numCache>
                <c:formatCode>0.0000</c:formatCode>
                <c:ptCount val="12"/>
                <c:pt idx="0">
                  <c:v>0.13519999999999999</c:v>
                </c:pt>
                <c:pt idx="1">
                  <c:v>0.10910000000000003</c:v>
                </c:pt>
                <c:pt idx="2">
                  <c:v>9.6200000000000022E-2</c:v>
                </c:pt>
                <c:pt idx="3">
                  <c:v>5.980000000000002E-2</c:v>
                </c:pt>
                <c:pt idx="4">
                  <c:v>9.6200000000000022E-2</c:v>
                </c:pt>
                <c:pt idx="5">
                  <c:v>9.6700000000000022E-2</c:v>
                </c:pt>
                <c:pt idx="6">
                  <c:v>8.9300000000000004E-2</c:v>
                </c:pt>
                <c:pt idx="7">
                  <c:v>4.4299999999999999E-2</c:v>
                </c:pt>
                <c:pt idx="8">
                  <c:v>7.2100000000000011E-2</c:v>
                </c:pt>
                <c:pt idx="9">
                  <c:v>4.2800000000000019E-2</c:v>
                </c:pt>
                <c:pt idx="10">
                  <c:v>0.12020000000000003</c:v>
                </c:pt>
                <c:pt idx="11">
                  <c:v>3.9300000000000002E-2</c:v>
                </c:pt>
              </c:numCache>
            </c:numRef>
          </c:val>
        </c:ser>
        <c:ser>
          <c:idx val="2"/>
          <c:order val="2"/>
          <c:tx>
            <c:strRef>
              <c:f>Foglio1!$D$1</c:f>
              <c:strCache>
                <c:ptCount val="1"/>
                <c:pt idx="0">
                  <c:v>Classi IPTC</c:v>
                </c:pt>
              </c:strCache>
            </c:strRef>
          </c:tx>
          <c:spPr>
            <a:solidFill>
              <a:srgbClr val="FF0000"/>
            </a:solidFill>
            <a:ln w="55000" cap="flat" cmpd="thickThin" algn="ctr">
              <a:solidFill>
                <a:srgbClr val="FF0000"/>
              </a:solidFill>
              <a:prstDash val="solid"/>
            </a:ln>
            <a:effectLst/>
          </c:spPr>
          <c:cat>
            <c:strRef>
              <c:f>Foglio1!$A$2:$A$13</c:f>
              <c:strCache>
                <c:ptCount val="12"/>
                <c:pt idx="0">
                  <c:v>TV2</c:v>
                </c:pt>
                <c:pt idx="1">
                  <c:v>CELL1</c:v>
                </c:pt>
                <c:pt idx="2">
                  <c:v>GAME3</c:v>
                </c:pt>
                <c:pt idx="3">
                  <c:v>GAME1</c:v>
                </c:pt>
                <c:pt idx="4">
                  <c:v>TV1</c:v>
                </c:pt>
                <c:pt idx="5">
                  <c:v>CELL3</c:v>
                </c:pt>
                <c:pt idx="6">
                  <c:v>CELL2</c:v>
                </c:pt>
                <c:pt idx="7">
                  <c:v>GAME2</c:v>
                </c:pt>
                <c:pt idx="8">
                  <c:v>BOOK2</c:v>
                </c:pt>
                <c:pt idx="9">
                  <c:v>BOOK1</c:v>
                </c:pt>
                <c:pt idx="10">
                  <c:v>TV3</c:v>
                </c:pt>
                <c:pt idx="11">
                  <c:v>BOOK3</c:v>
                </c:pt>
              </c:strCache>
            </c:strRef>
          </c:cat>
          <c:val>
            <c:numRef>
              <c:f>Foglio1!$D$2:$D$13</c:f>
              <c:numCache>
                <c:formatCode>0.0000</c:formatCode>
                <c:ptCount val="12"/>
                <c:pt idx="0">
                  <c:v>1.9800000000000009E-2</c:v>
                </c:pt>
                <c:pt idx="1">
                  <c:v>4.2800000000000019E-2</c:v>
                </c:pt>
                <c:pt idx="2">
                  <c:v>0.1353</c:v>
                </c:pt>
                <c:pt idx="3">
                  <c:v>0.11660000000000002</c:v>
                </c:pt>
                <c:pt idx="4">
                  <c:v>8.6600000000000024E-2</c:v>
                </c:pt>
                <c:pt idx="5">
                  <c:v>8.7500000000000008E-2</c:v>
                </c:pt>
                <c:pt idx="6">
                  <c:v>8.7500000000000008E-2</c:v>
                </c:pt>
                <c:pt idx="7">
                  <c:v>0.1353</c:v>
                </c:pt>
                <c:pt idx="8">
                  <c:v>7.1999999999999995E-2</c:v>
                </c:pt>
                <c:pt idx="9">
                  <c:v>6.5600000000000006E-2</c:v>
                </c:pt>
                <c:pt idx="10">
                  <c:v>6.2400000000000018E-2</c:v>
                </c:pt>
                <c:pt idx="11">
                  <c:v>8.8500000000000037E-2</c:v>
                </c:pt>
              </c:numCache>
            </c:numRef>
          </c:val>
        </c:ser>
        <c:ser>
          <c:idx val="3"/>
          <c:order val="3"/>
          <c:tx>
            <c:strRef>
              <c:f>Foglio1!$E$1</c:f>
              <c:strCache>
                <c:ptCount val="1"/>
                <c:pt idx="0">
                  <c:v>Ranking Fusion</c:v>
                </c:pt>
              </c:strCache>
            </c:strRef>
          </c:tx>
          <c:spPr>
            <a:solidFill>
              <a:srgbClr val="00B050"/>
            </a:solidFill>
            <a:ln>
              <a:solidFill>
                <a:srgbClr val="00B050"/>
              </a:solidFill>
            </a:ln>
          </c:spPr>
          <c:cat>
            <c:strRef>
              <c:f>Foglio1!$A$2:$A$13</c:f>
              <c:strCache>
                <c:ptCount val="12"/>
                <c:pt idx="0">
                  <c:v>TV2</c:v>
                </c:pt>
                <c:pt idx="1">
                  <c:v>CELL1</c:v>
                </c:pt>
                <c:pt idx="2">
                  <c:v>GAME3</c:v>
                </c:pt>
                <c:pt idx="3">
                  <c:v>GAME1</c:v>
                </c:pt>
                <c:pt idx="4">
                  <c:v>TV1</c:v>
                </c:pt>
                <c:pt idx="5">
                  <c:v>CELL3</c:v>
                </c:pt>
                <c:pt idx="6">
                  <c:v>CELL2</c:v>
                </c:pt>
                <c:pt idx="7">
                  <c:v>GAME2</c:v>
                </c:pt>
                <c:pt idx="8">
                  <c:v>BOOK2</c:v>
                </c:pt>
                <c:pt idx="9">
                  <c:v>BOOK1</c:v>
                </c:pt>
                <c:pt idx="10">
                  <c:v>TV3</c:v>
                </c:pt>
                <c:pt idx="11">
                  <c:v>BOOK3</c:v>
                </c:pt>
              </c:strCache>
            </c:strRef>
          </c:cat>
          <c:val>
            <c:numRef>
              <c:f>Foglio1!$E$2:$E$13</c:f>
              <c:numCache>
                <c:formatCode>0.0000</c:formatCode>
                <c:ptCount val="12"/>
                <c:pt idx="0">
                  <c:v>0.18210000000000001</c:v>
                </c:pt>
                <c:pt idx="1">
                  <c:v>0.1265</c:v>
                </c:pt>
                <c:pt idx="2">
                  <c:v>0.14780000000000001</c:v>
                </c:pt>
                <c:pt idx="3">
                  <c:v>0.12089999999999998</c:v>
                </c:pt>
                <c:pt idx="4">
                  <c:v>5.7100000000000012E-2</c:v>
                </c:pt>
                <c:pt idx="5">
                  <c:v>7.6600000000000001E-2</c:v>
                </c:pt>
                <c:pt idx="6">
                  <c:v>7.51E-2</c:v>
                </c:pt>
                <c:pt idx="7">
                  <c:v>0.10500000000000002</c:v>
                </c:pt>
                <c:pt idx="8">
                  <c:v>2.7800000000000005E-2</c:v>
                </c:pt>
                <c:pt idx="9">
                  <c:v>1.9300000000000008E-2</c:v>
                </c:pt>
                <c:pt idx="10">
                  <c:v>1.3400000000000004E-2</c:v>
                </c:pt>
                <c:pt idx="11">
                  <c:v>4.82E-2</c:v>
                </c:pt>
              </c:numCache>
            </c:numRef>
          </c:val>
        </c:ser>
        <c:axId val="107151744"/>
        <c:axId val="107271680"/>
      </c:barChart>
      <c:catAx>
        <c:axId val="107151744"/>
        <c:scaling>
          <c:orientation val="minMax"/>
        </c:scaling>
        <c:axPos val="b"/>
        <c:title>
          <c:tx>
            <c:rich>
              <a:bodyPr/>
              <a:lstStyle/>
              <a:p>
                <a:pPr>
                  <a:defRPr/>
                </a:pPr>
                <a:r>
                  <a:rPr lang="it-IT" dirty="0" smtClean="0"/>
                  <a:t>Pagine del sito di e-commerce</a:t>
                </a:r>
                <a:endParaRPr lang="it-IT" dirty="0"/>
              </a:p>
            </c:rich>
          </c:tx>
          <c:layout/>
        </c:title>
        <c:majorTickMark val="none"/>
        <c:tickLblPos val="nextTo"/>
        <c:crossAx val="107271680"/>
        <c:crosses val="autoZero"/>
        <c:auto val="1"/>
        <c:lblAlgn val="ctr"/>
        <c:lblOffset val="100"/>
      </c:catAx>
      <c:valAx>
        <c:axId val="107271680"/>
        <c:scaling>
          <c:orientation val="minMax"/>
        </c:scaling>
        <c:axPos val="l"/>
        <c:majorGridlines/>
        <c:title>
          <c:tx>
            <c:rich>
              <a:bodyPr rot="-5400000" vert="horz"/>
              <a:lstStyle/>
              <a:p>
                <a:pPr>
                  <a:defRPr/>
                </a:pPr>
                <a:r>
                  <a:rPr lang="it-IT" dirty="0" smtClean="0"/>
                  <a:t>Score di similarità ottenuto</a:t>
                </a:r>
                <a:endParaRPr lang="it-IT" dirty="0"/>
              </a:p>
            </c:rich>
          </c:tx>
          <c:layout/>
        </c:title>
        <c:numFmt formatCode="0.0000" sourceLinked="1"/>
        <c:majorTickMark val="none"/>
        <c:tickLblPos val="nextTo"/>
        <c:crossAx val="107151744"/>
        <c:crosses val="autoZero"/>
        <c:crossBetween val="between"/>
      </c:valAx>
    </c:plotArea>
    <c:legend>
      <c:legendPos val="b"/>
      <c:layout>
        <c:manualLayout>
          <c:xMode val="edge"/>
          <c:yMode val="edge"/>
          <c:x val="0.23615474628171468"/>
          <c:y val="0.92759891758058788"/>
          <c:w val="0.76380161854768336"/>
          <c:h val="6.484239846366277E-2"/>
        </c:manualLayout>
      </c:layout>
    </c:legend>
    <c:plotVisOnly val="1"/>
  </c:chart>
  <c:txPr>
    <a:bodyPr/>
    <a:lstStyle/>
    <a:p>
      <a:pPr>
        <a:defRPr sz="1800"/>
      </a:pPr>
      <a:endParaRPr lang="it-IT"/>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10ED901-27DB-4A94-977B-10E94B5AB138}" type="datetimeFigureOut">
              <a:rPr lang="it-IT" smtClean="0"/>
              <a:pPr/>
              <a:t>23/09/2014</a:t>
            </a:fld>
            <a:endParaRPr lang="it-IT"/>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F90955E-3487-4B67-901D-6EB94D8663AB}" type="slidenum">
              <a:rPr lang="it-IT" smtClean="0"/>
              <a:pPr/>
              <a:t>‹N›</a:t>
            </a:fld>
            <a:endParaRPr lang="it-IT"/>
          </a:p>
        </p:txBody>
      </p:sp>
    </p:spTree>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1A0066C-914D-4719-AB3E-B24130CCF853}" type="datetimeFigureOut">
              <a:rPr lang="it-IT" smtClean="0"/>
              <a:pPr/>
              <a:t>23/09/2014</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7DC3B4-F74A-4A35-8B01-C6A717F0F479}" type="slidenum">
              <a:rPr lang="it-IT" smtClean="0"/>
              <a:pPr/>
              <a:t>‹N›</a:t>
            </a:fld>
            <a:endParaRPr lang="it-IT"/>
          </a:p>
        </p:txBody>
      </p:sp>
    </p:spTree>
  </p:cSld>
  <p:clrMap bg1="lt1" tx1="dk1" bg2="lt2" tx2="dk2" accent1="accent1" accent2="accent2" accent3="accent3" accent4="accent4" accent5="accent5" accent6="accent6" hlink="hlink" folHlink="folHlink"/>
  <p:hf sldNum="0" hdr="0" ftr="0" dt="0"/>
  <p:notesStyle>
    <a:lvl1pPr marL="0" algn="l" defTabSz="779163" rtl="0" eaLnBrk="1" latinLnBrk="0" hangingPunct="1">
      <a:defRPr sz="1000" kern="1200">
        <a:solidFill>
          <a:schemeClr val="tx1"/>
        </a:solidFill>
        <a:latin typeface="+mn-lt"/>
        <a:ea typeface="+mn-ea"/>
        <a:cs typeface="+mn-cs"/>
      </a:defRPr>
    </a:lvl1pPr>
    <a:lvl2pPr marL="389582" algn="l" defTabSz="779163" rtl="0" eaLnBrk="1" latinLnBrk="0" hangingPunct="1">
      <a:defRPr sz="1000" kern="1200">
        <a:solidFill>
          <a:schemeClr val="tx1"/>
        </a:solidFill>
        <a:latin typeface="+mn-lt"/>
        <a:ea typeface="+mn-ea"/>
        <a:cs typeface="+mn-cs"/>
      </a:defRPr>
    </a:lvl2pPr>
    <a:lvl3pPr marL="779163" algn="l" defTabSz="779163" rtl="0" eaLnBrk="1" latinLnBrk="0" hangingPunct="1">
      <a:defRPr sz="1000" kern="1200">
        <a:solidFill>
          <a:schemeClr val="tx1"/>
        </a:solidFill>
        <a:latin typeface="+mn-lt"/>
        <a:ea typeface="+mn-ea"/>
        <a:cs typeface="+mn-cs"/>
      </a:defRPr>
    </a:lvl3pPr>
    <a:lvl4pPr marL="1168745" algn="l" defTabSz="779163" rtl="0" eaLnBrk="1" latinLnBrk="0" hangingPunct="1">
      <a:defRPr sz="1000" kern="1200">
        <a:solidFill>
          <a:schemeClr val="tx1"/>
        </a:solidFill>
        <a:latin typeface="+mn-lt"/>
        <a:ea typeface="+mn-ea"/>
        <a:cs typeface="+mn-cs"/>
      </a:defRPr>
    </a:lvl4pPr>
    <a:lvl5pPr marL="1558326" algn="l" defTabSz="779163" rtl="0" eaLnBrk="1" latinLnBrk="0" hangingPunct="1">
      <a:defRPr sz="1000" kern="1200">
        <a:solidFill>
          <a:schemeClr val="tx1"/>
        </a:solidFill>
        <a:latin typeface="+mn-lt"/>
        <a:ea typeface="+mn-ea"/>
        <a:cs typeface="+mn-cs"/>
      </a:defRPr>
    </a:lvl5pPr>
    <a:lvl6pPr marL="1947908" algn="l" defTabSz="779163" rtl="0" eaLnBrk="1" latinLnBrk="0" hangingPunct="1">
      <a:defRPr sz="1000" kern="1200">
        <a:solidFill>
          <a:schemeClr val="tx1"/>
        </a:solidFill>
        <a:latin typeface="+mn-lt"/>
        <a:ea typeface="+mn-ea"/>
        <a:cs typeface="+mn-cs"/>
      </a:defRPr>
    </a:lvl6pPr>
    <a:lvl7pPr marL="2337489" algn="l" defTabSz="779163" rtl="0" eaLnBrk="1" latinLnBrk="0" hangingPunct="1">
      <a:defRPr sz="1000" kern="1200">
        <a:solidFill>
          <a:schemeClr val="tx1"/>
        </a:solidFill>
        <a:latin typeface="+mn-lt"/>
        <a:ea typeface="+mn-ea"/>
        <a:cs typeface="+mn-cs"/>
      </a:defRPr>
    </a:lvl7pPr>
    <a:lvl8pPr marL="2727071" algn="l" defTabSz="779163" rtl="0" eaLnBrk="1" latinLnBrk="0" hangingPunct="1">
      <a:defRPr sz="1000" kern="1200">
        <a:solidFill>
          <a:schemeClr val="tx1"/>
        </a:solidFill>
        <a:latin typeface="+mn-lt"/>
        <a:ea typeface="+mn-ea"/>
        <a:cs typeface="+mn-cs"/>
      </a:defRPr>
    </a:lvl8pPr>
    <a:lvl9pPr marL="3116652" algn="l" defTabSz="779163" rtl="0" eaLnBrk="1" latinLnBrk="0" hangingPunct="1">
      <a:defRPr sz="1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43000" y="685800"/>
            <a:ext cx="4572000" cy="3429000"/>
          </a:xfrm>
        </p:spPr>
      </p:sp>
      <p:sp>
        <p:nvSpPr>
          <p:cNvPr id="3" name="Segnaposto note 2"/>
          <p:cNvSpPr>
            <a:spLocks noGrp="1"/>
          </p:cNvSpPr>
          <p:nvPr>
            <p:ph type="body" idx="1"/>
          </p:nvPr>
        </p:nvSpPr>
        <p:spPr/>
        <p:txBody>
          <a:bodyPr>
            <a:normAutofit/>
          </a:bodyPr>
          <a:lstStyle/>
          <a:p>
            <a:r>
              <a:rPr lang="it-IT" dirty="0" smtClean="0"/>
              <a:t>Buongiorno a tutti sono Marco Valerio Manzini.</a:t>
            </a:r>
          </a:p>
          <a:p>
            <a:endParaRPr lang="it-IT" dirty="0" smtClean="0"/>
          </a:p>
          <a:p>
            <a:r>
              <a:rPr lang="it-IT" dirty="0" smtClean="0"/>
              <a:t>Vi presenterò la mia tesi di laurea intitolata: Realizzazione di un motore di ricerca semantico basato sul contesto.</a:t>
            </a:r>
            <a:endParaRPr lang="it-IT"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E</a:t>
            </a:r>
            <a:r>
              <a:rPr lang="it-IT" baseline="0" dirty="0" smtClean="0"/>
              <a:t> proprio nella compilazione dei dizionari contenenti i termini sinonimi e i termini correlati è stato necessario operare una scelta sui termini da includere, perché un numero troppo elevato o troppo esiguo di termini sinonimi o correlati porterebbe ad una misura di similarità sbagliata perciò ad un ranking sbagliato delle pagine.</a:t>
            </a:r>
          </a:p>
          <a:p>
            <a:r>
              <a:rPr lang="it-IT" baseline="0" dirty="0" smtClean="0"/>
              <a:t>In particolare per ogni termine dentro il glossario</a:t>
            </a:r>
          </a:p>
          <a:p>
            <a:r>
              <a:rPr lang="it-IT" baseline="0" dirty="0" smtClean="0"/>
              <a:t>Riguardo ai sinonimi si è deciso di prendere tutti quelli che avevano al limite una sola parola di significato (</a:t>
            </a:r>
            <a:r>
              <a:rPr lang="it-IT" baseline="0" dirty="0" err="1" smtClean="0"/>
              <a:t>synset</a:t>
            </a:r>
            <a:r>
              <a:rPr lang="it-IT" baseline="0" dirty="0" smtClean="0"/>
              <a:t>) fornita dalla libreria </a:t>
            </a:r>
            <a:r>
              <a:rPr lang="it-IT" baseline="0" dirty="0" err="1" smtClean="0"/>
              <a:t>WordNet</a:t>
            </a:r>
            <a:r>
              <a:rPr lang="it-IT" baseline="0" dirty="0" smtClean="0"/>
              <a:t>;</a:t>
            </a:r>
          </a:p>
          <a:p>
            <a:r>
              <a:rPr lang="it-IT" baseline="0" dirty="0" smtClean="0"/>
              <a:t>Mentre per i termini correlati ho preso tutte le parole </a:t>
            </a:r>
            <a:r>
              <a:rPr lang="it-IT" baseline="0" dirty="0" err="1" smtClean="0"/>
              <a:t>iponime</a:t>
            </a:r>
            <a:r>
              <a:rPr lang="it-IT" baseline="0" dirty="0" smtClean="0"/>
              <a:t> e </a:t>
            </a:r>
            <a:r>
              <a:rPr lang="it-IT" baseline="0" dirty="0" err="1" smtClean="0"/>
              <a:t>iperonime</a:t>
            </a:r>
            <a:r>
              <a:rPr lang="it-IT" baseline="0" dirty="0" smtClean="0"/>
              <a:t> che erano ad una distanza minore o uguale a 2, rispetto al termine, sull’albero di </a:t>
            </a:r>
            <a:r>
              <a:rPr lang="it-IT" baseline="0" dirty="0" err="1" smtClean="0"/>
              <a:t>WordNet</a:t>
            </a:r>
            <a:r>
              <a:rPr lang="it-IT" baseline="0" dirty="0" smtClean="0"/>
              <a:t>.</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marL="0" marR="0" indent="0" algn="l" defTabSz="779163" rtl="0" eaLnBrk="1" fontAlgn="auto" latinLnBrk="0" hangingPunct="1">
              <a:lnSpc>
                <a:spcPct val="100000"/>
              </a:lnSpc>
              <a:spcBef>
                <a:spcPts val="0"/>
              </a:spcBef>
              <a:spcAft>
                <a:spcPts val="0"/>
              </a:spcAft>
              <a:buClrTx/>
              <a:buSzTx/>
              <a:buFontTx/>
              <a:buNone/>
              <a:tabLst/>
              <a:defRPr/>
            </a:pPr>
            <a:r>
              <a:rPr lang="it-IT" dirty="0" smtClean="0"/>
              <a:t>Grazie</a:t>
            </a:r>
            <a:r>
              <a:rPr lang="it-IT" baseline="0" dirty="0" smtClean="0"/>
              <a:t> all’uso dei glossari e degli’</a:t>
            </a:r>
            <a:r>
              <a:rPr lang="it-IT" baseline="0" dirty="0" err="1" smtClean="0"/>
              <a:t>inverted</a:t>
            </a:r>
            <a:r>
              <a:rPr lang="it-IT" baseline="0" dirty="0" smtClean="0"/>
              <a:t> </a:t>
            </a:r>
            <a:r>
              <a:rPr lang="it-IT" baseline="0" dirty="0" err="1" smtClean="0"/>
              <a:t>index</a:t>
            </a:r>
            <a:r>
              <a:rPr lang="it-IT" baseline="0" dirty="0" smtClean="0"/>
              <a:t> creati precedentemente ho potuto sfruttare una similarità che fa uso del modello vettoriale esteso.</a:t>
            </a:r>
          </a:p>
          <a:p>
            <a:endParaRPr lang="it-IT" dirty="0" smtClean="0"/>
          </a:p>
          <a:p>
            <a:r>
              <a:rPr lang="it-IT" dirty="0" smtClean="0"/>
              <a:t>Per chiarezza ho fatto un piccolo esempi</a:t>
            </a:r>
            <a:r>
              <a:rPr lang="it-IT" baseline="0" dirty="0" smtClean="0"/>
              <a:t>o dell’uso del modello vettoriale esteso in cui si usano sia i termini sinonimi che i termini correlati,</a:t>
            </a:r>
          </a:p>
          <a:p>
            <a:endParaRPr lang="it-IT" baseline="0" dirty="0" smtClean="0"/>
          </a:p>
          <a:p>
            <a:pPr marL="0" marR="0" indent="0" algn="l" defTabSz="779163" rtl="0" eaLnBrk="1" fontAlgn="auto" latinLnBrk="0" hangingPunct="1">
              <a:lnSpc>
                <a:spcPct val="100000"/>
              </a:lnSpc>
              <a:spcBef>
                <a:spcPts val="0"/>
              </a:spcBef>
              <a:spcAft>
                <a:spcPts val="0"/>
              </a:spcAft>
              <a:buClrTx/>
              <a:buSzTx/>
              <a:buFontTx/>
              <a:buNone/>
              <a:tabLst/>
              <a:defRPr/>
            </a:pPr>
            <a:r>
              <a:rPr lang="it-IT" baseline="0" dirty="0" smtClean="0"/>
              <a:t>In primo luogo è stato necessario modellare il profilo dell’utente e ciascuna pagina del sito di e-commerce come un grande vettori contenete una serie di tuple nelle quali sono presenti : il Termine estratto dal glossario  e un valore di importanza calcolato moltiplicando il valore di </a:t>
            </a:r>
            <a:r>
              <a:rPr lang="it-IT" baseline="0" dirty="0" err="1" smtClean="0"/>
              <a:t>term</a:t>
            </a:r>
            <a:r>
              <a:rPr lang="it-IT" baseline="0" dirty="0" smtClean="0"/>
              <a:t> </a:t>
            </a:r>
            <a:r>
              <a:rPr lang="it-IT" baseline="0" dirty="0" err="1" smtClean="0"/>
              <a:t>frequency</a:t>
            </a:r>
            <a:r>
              <a:rPr lang="it-IT" baseline="0" dirty="0" smtClean="0"/>
              <a:t> per quello di inverse </a:t>
            </a:r>
            <a:r>
              <a:rPr lang="it-IT" baseline="0" dirty="0" err="1" smtClean="0"/>
              <a:t>document</a:t>
            </a:r>
            <a:r>
              <a:rPr lang="it-IT" baseline="0" dirty="0" smtClean="0"/>
              <a:t> </a:t>
            </a:r>
            <a:r>
              <a:rPr lang="it-IT" baseline="0" dirty="0" err="1" smtClean="0"/>
              <a:t>frequency</a:t>
            </a:r>
            <a:r>
              <a:rPr lang="it-IT" baseline="0" dirty="0" smtClean="0"/>
              <a:t> del termine anch’</a:t>
            </a:r>
            <a:r>
              <a:rPr lang="it-IT" baseline="0" dirty="0" err="1" smtClean="0"/>
              <a:t>èessi</a:t>
            </a:r>
            <a:r>
              <a:rPr lang="it-IT" baseline="0" dirty="0" smtClean="0"/>
              <a:t> estratti dal glossario.</a:t>
            </a:r>
          </a:p>
          <a:p>
            <a:pPr marL="0" marR="0" indent="0" algn="l" defTabSz="779163" rtl="0" eaLnBrk="1" fontAlgn="auto" latinLnBrk="0" hangingPunct="1">
              <a:lnSpc>
                <a:spcPct val="100000"/>
              </a:lnSpc>
              <a:spcBef>
                <a:spcPts val="0"/>
              </a:spcBef>
              <a:spcAft>
                <a:spcPts val="0"/>
              </a:spcAft>
              <a:buClrTx/>
              <a:buSzTx/>
              <a:buFontTx/>
              <a:buNone/>
              <a:tabLst/>
              <a:defRPr/>
            </a:pPr>
            <a:r>
              <a:rPr lang="it-IT" baseline="0" dirty="0" smtClean="0"/>
              <a:t>Inoltre ogni termine del sito di e-commerce è assegnata la lista dei termini correlati e sinonimi estratti dall’l’</a:t>
            </a:r>
            <a:r>
              <a:rPr lang="it-IT" baseline="0" dirty="0" err="1" smtClean="0"/>
              <a:t>inverted</a:t>
            </a:r>
            <a:r>
              <a:rPr lang="it-IT" baseline="0" dirty="0" smtClean="0"/>
              <a:t> </a:t>
            </a:r>
            <a:r>
              <a:rPr lang="it-IT" baseline="0" dirty="0" err="1" smtClean="0"/>
              <a:t>index</a:t>
            </a:r>
            <a:r>
              <a:rPr lang="it-IT" baseline="0" dirty="0" smtClean="0"/>
              <a:t> creato precedentemente</a:t>
            </a:r>
          </a:p>
          <a:p>
            <a:endParaRPr lang="it-IT" baseline="0" dirty="0" smtClean="0"/>
          </a:p>
          <a:p>
            <a:r>
              <a:rPr lang="it-IT" baseline="0" dirty="0" smtClean="0"/>
              <a:t>Avendo due vettori  di cui il primo si tratta del vettore profilo formato dalle parole : PC , COMPUTER, MOUSE, KEYBOARD con ciascuna il suo valore di </a:t>
            </a:r>
            <a:r>
              <a:rPr lang="it-IT" baseline="0" dirty="0" err="1" smtClean="0"/>
              <a:t>TFxIDF</a:t>
            </a:r>
            <a:endParaRPr lang="it-IT" baseline="0" dirty="0" smtClean="0"/>
          </a:p>
          <a:p>
            <a:r>
              <a:rPr lang="it-IT" baseline="0" dirty="0" smtClean="0"/>
              <a:t>Ed un secondo vettore contenete i termini di una pagina del sito di e-commerce e i relativi termini sinonimi e correlati tutti con gli score di TF-IDF.</a:t>
            </a:r>
          </a:p>
          <a:p>
            <a:endParaRPr lang="it-IT" baseline="0" dirty="0" smtClean="0"/>
          </a:p>
          <a:p>
            <a:r>
              <a:rPr lang="it-IT" baseline="0" dirty="0" smtClean="0"/>
              <a:t>Si confronta ciascuna parola del profilo con ciascuna parola della pagina otteniamo per la parola PC che è presente tra i sinonimi della parola computer il punteggio 9 andando a moltiplicare tra loro i valori di </a:t>
            </a:r>
            <a:r>
              <a:rPr lang="it-IT" baseline="0" dirty="0" err="1" smtClean="0"/>
              <a:t>TFxIDF</a:t>
            </a:r>
            <a:r>
              <a:rPr lang="it-IT" baseline="0" dirty="0" smtClean="0"/>
              <a:t> delle due parole e la costante di significato 1 che indica che le due parole sono </a:t>
            </a:r>
            <a:r>
              <a:rPr lang="it-IT" baseline="0" dirty="0" err="1" smtClean="0"/>
              <a:t>sinonime</a:t>
            </a:r>
            <a:r>
              <a:rPr lang="it-IT" baseline="0" dirty="0" smtClean="0"/>
              <a:t>; le medesime operazioni vengono fatte poi anche per la parola computer e per la parola mouse che però lui è fra i termini correlati perciò viene usata la costante 0,7, mentre per la parola keyboard che non ha alcuna corrispondenza nella pagina del sito e-commerce gli viene dato il valore 0; ne risulta infine lo score di similarità di 14,4 tra la pagina del sito di e-commerce e i profilo dell’utente.</a:t>
            </a:r>
            <a:endParaRPr lang="it-IT"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Inoltre</a:t>
            </a:r>
            <a:r>
              <a:rPr lang="it-IT" baseline="0" dirty="0" smtClean="0"/>
              <a:t>  All’interno del progetto è stato possibile specificare quali termini di somiglianza usare permettendomi di costruire 3 ranking differenti : </a:t>
            </a:r>
          </a:p>
          <a:p>
            <a:endParaRPr lang="it-IT" baseline="0" dirty="0" smtClean="0"/>
          </a:p>
          <a:p>
            <a:pPr>
              <a:buFontTx/>
              <a:buChar char="-"/>
            </a:pPr>
            <a:r>
              <a:rPr lang="it-IT" baseline="0" dirty="0" smtClean="0"/>
              <a:t> solo i termini uguali , così facendo si ottiene un ranking dei documenti che usa solo i valori di </a:t>
            </a:r>
            <a:r>
              <a:rPr lang="it-IT" baseline="0" dirty="0" err="1" smtClean="0"/>
              <a:t>TFxIDF</a:t>
            </a:r>
            <a:r>
              <a:rPr lang="it-IT" baseline="0" dirty="0" smtClean="0"/>
              <a:t> dei termini uguali la quale costituirà la nostra </a:t>
            </a:r>
            <a:r>
              <a:rPr lang="it-IT" baseline="0" dirty="0" err="1" smtClean="0"/>
              <a:t>baseline</a:t>
            </a:r>
            <a:endParaRPr lang="it-IT" baseline="0" dirty="0" smtClean="0"/>
          </a:p>
          <a:p>
            <a:pPr>
              <a:buFontTx/>
              <a:buChar char="-"/>
            </a:pPr>
            <a:endParaRPr lang="it-IT" baseline="0" dirty="0" smtClean="0"/>
          </a:p>
          <a:p>
            <a:pPr>
              <a:buFontTx/>
              <a:buChar char="-"/>
            </a:pPr>
            <a:r>
              <a:rPr lang="it-IT" baseline="0" dirty="0" smtClean="0"/>
              <a:t> oppure anche i valori di eventuali termini sinonimi o correlati</a:t>
            </a:r>
          </a:p>
          <a:p>
            <a:pPr>
              <a:buFontTx/>
              <a:buChar char="-"/>
            </a:pPr>
            <a:endParaRPr lang="it-IT" baseline="0" dirty="0" smtClean="0"/>
          </a:p>
          <a:p>
            <a:pPr>
              <a:buFontTx/>
              <a:buChar char="-"/>
            </a:pPr>
            <a:r>
              <a:rPr lang="it-IT" baseline="0" dirty="0" smtClean="0"/>
              <a:t> oppure solo i valori dei termini sinonimi </a:t>
            </a:r>
          </a:p>
          <a:p>
            <a:endParaRPr lang="it-IT"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Per chiarezza ho fatto anche in questo caso un piccolo esempio</a:t>
            </a:r>
            <a:r>
              <a:rPr lang="it-IT" baseline="0" dirty="0" smtClean="0"/>
              <a:t> dell’applicazione della similarità con le classi IPTC.</a:t>
            </a:r>
          </a:p>
          <a:p>
            <a:endParaRPr lang="it-IT" baseline="0" dirty="0" smtClean="0"/>
          </a:p>
          <a:p>
            <a:r>
              <a:rPr lang="it-IT" dirty="0" smtClean="0"/>
              <a:t>sfrutta le classi IPTC e i relativi score estrapolati da ciascuna </a:t>
            </a:r>
            <a:r>
              <a:rPr lang="it-IT" baseline="0" dirty="0" smtClean="0"/>
              <a:t>pagina del profilo dell’utente e da ciascuna pagina del sito di e-commerce tramite il web service basato su COGITO.</a:t>
            </a:r>
          </a:p>
          <a:p>
            <a:endParaRPr lang="it-IT" baseline="0" dirty="0" smtClean="0"/>
          </a:p>
          <a:p>
            <a:r>
              <a:rPr lang="it-IT" baseline="0" dirty="0" smtClean="0"/>
              <a:t>Per prima cosa è stato necessario costruire un profilo dell’utente per mezzo di queste classi, ho unito ciascuna classe IPTC di ogni pagina del profilo sommando gli score delle classi identiche tra di loro.</a:t>
            </a:r>
          </a:p>
          <a:p>
            <a:endParaRPr lang="it-IT" baseline="0" dirty="0" smtClean="0"/>
          </a:p>
          <a:p>
            <a:endParaRPr lang="it-IT" baseline="0" dirty="0" smtClean="0"/>
          </a:p>
          <a:p>
            <a:r>
              <a:rPr lang="it-IT" baseline="0" dirty="0" smtClean="0"/>
              <a:t>Avendo un profilo formato da queste due classi IPTC e una pagina del sito di e-commerce formate da queste altre due classi, per ogni classe del profilo e per ogni classe della </a:t>
            </a:r>
            <a:r>
              <a:rPr lang="it-IT" baseline="0" dirty="0" err="1" smtClean="0"/>
              <a:t>pgina</a:t>
            </a:r>
            <a:r>
              <a:rPr lang="it-IT" baseline="0" dirty="0" smtClean="0"/>
              <a:t> del sito di e-commerce calcolo il punteggio di ogni classe come il meno logaritmo del rapporto tra la distanza di cammino indicata nel riquadro tra ciascuna classe  diviso l’altezza dell’albero IPTC per due (10) e nel caso in cui le classi siano uguali moltiplico lo score della classe </a:t>
            </a:r>
            <a:r>
              <a:rPr lang="it-IT" baseline="0" dirty="0" err="1" smtClean="0"/>
              <a:t>iptc</a:t>
            </a:r>
            <a:r>
              <a:rPr lang="it-IT" baseline="0" dirty="0" smtClean="0"/>
              <a:t> del profilo così da </a:t>
            </a:r>
            <a:r>
              <a:rPr lang="it-IT" baseline="0" dirty="0" err="1" smtClean="0"/>
              <a:t>innnalzare</a:t>
            </a:r>
            <a:r>
              <a:rPr lang="it-IT" baseline="0" dirty="0" smtClean="0"/>
              <a:t> il valore di similarità; infine  si ottiene lo score totale della pagina, per il profilo considerato, sommando tutti gli score ottenuti.</a:t>
            </a:r>
          </a:p>
          <a:p>
            <a:endParaRPr lang="it-IT"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Infine</a:t>
            </a:r>
            <a:r>
              <a:rPr lang="it-IT" baseline="0" dirty="0" smtClean="0"/>
              <a:t> ho implementato una funzione di ranking fusion per unire i ranking ottenuti dalle funzioni di similarità precedenti;</a:t>
            </a:r>
          </a:p>
          <a:p>
            <a:endParaRPr lang="it-IT" baseline="0" dirty="0" smtClean="0"/>
          </a:p>
          <a:p>
            <a:r>
              <a:rPr lang="it-IT" baseline="0" dirty="0" smtClean="0"/>
              <a:t>Come passo preliminare innanzitutto è stato necessario normalizzare gli score di ciascun ranking in quanto ciascuno usa una scala di valori diversi, ho fatto ciò sommando tutti gli score degli elementi dentro un ranking e ho diviso ogni singolo score per quella somma.</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marL="0" marR="0" indent="0" algn="l" defTabSz="779163" rtl="0" eaLnBrk="1" fontAlgn="auto" latinLnBrk="0" hangingPunct="1">
              <a:lnSpc>
                <a:spcPct val="100000"/>
              </a:lnSpc>
              <a:spcBef>
                <a:spcPts val="0"/>
              </a:spcBef>
              <a:spcAft>
                <a:spcPts val="0"/>
              </a:spcAft>
              <a:buClrTx/>
              <a:buSzTx/>
              <a:buFontTx/>
              <a:buNone/>
              <a:tabLst/>
              <a:defRPr/>
            </a:pPr>
            <a:r>
              <a:rPr lang="it-IT" baseline="0" dirty="0" smtClean="0"/>
              <a:t>Attraverso gli algoritmo normalizzati, mi è stato possibile applicare l’algoritmo di ranking fusion visto nell’articolo di </a:t>
            </a:r>
            <a:r>
              <a:rPr lang="it-IT" sz="1000" kern="1200" baseline="0" dirty="0" err="1" smtClean="0">
                <a:solidFill>
                  <a:schemeClr val="tx1"/>
                </a:solidFill>
                <a:latin typeface="+mn-lt"/>
                <a:ea typeface="+mn-ea"/>
                <a:cs typeface="+mn-cs"/>
              </a:rPr>
              <a:t>Akritidis</a:t>
            </a:r>
            <a:r>
              <a:rPr lang="it-IT" sz="1000" kern="1200" baseline="0" dirty="0" smtClean="0">
                <a:solidFill>
                  <a:schemeClr val="tx1"/>
                </a:solidFill>
                <a:latin typeface="+mn-lt"/>
                <a:ea typeface="+mn-ea"/>
                <a:cs typeface="+mn-cs"/>
              </a:rPr>
              <a:t> </a:t>
            </a:r>
            <a:r>
              <a:rPr lang="it-IT" sz="1000" kern="1200" baseline="0" dirty="0" err="1" smtClean="0">
                <a:solidFill>
                  <a:schemeClr val="tx1"/>
                </a:solidFill>
                <a:latin typeface="+mn-lt"/>
                <a:ea typeface="+mn-ea"/>
                <a:cs typeface="+mn-cs"/>
              </a:rPr>
              <a:t>et</a:t>
            </a:r>
            <a:r>
              <a:rPr lang="it-IT" sz="1000" kern="1200" baseline="0" dirty="0" smtClean="0">
                <a:solidFill>
                  <a:schemeClr val="tx1"/>
                </a:solidFill>
                <a:latin typeface="+mn-lt"/>
                <a:ea typeface="+mn-ea"/>
                <a:cs typeface="+mn-cs"/>
              </a:rPr>
              <a:t> al. denominato algoritmo pesato WE, il quale io ho modificato ad hoc in questo modo, indicando come :</a:t>
            </a:r>
          </a:p>
          <a:p>
            <a:r>
              <a:rPr lang="it-IT" sz="1000" dirty="0" err="1" smtClean="0">
                <a:sym typeface="Wingdings" pitchFamily="2" charset="2"/>
              </a:rPr>
              <a:t>len</a:t>
            </a:r>
            <a:r>
              <a:rPr lang="it-IT" sz="1000" dirty="0" smtClean="0">
                <a:sym typeface="Wingdings" pitchFamily="2" charset="2"/>
              </a:rPr>
              <a:t>(i)+1  la lunghezza dell’i-esimo ranking</a:t>
            </a:r>
          </a:p>
          <a:p>
            <a:r>
              <a:rPr lang="it-IT" sz="1000" dirty="0" smtClean="0">
                <a:sym typeface="Wingdings" pitchFamily="2" charset="2"/>
              </a:rPr>
              <a:t>e(i)  la posizione dell’elemento all’interno del ranking</a:t>
            </a:r>
          </a:p>
          <a:p>
            <a:r>
              <a:rPr lang="it-IT" sz="1000" dirty="0" smtClean="0">
                <a:sym typeface="Wingdings" pitchFamily="2" charset="2"/>
              </a:rPr>
              <a:t>r(i)  punteggio dell’elemento nell’ i-esimo ranking </a:t>
            </a:r>
          </a:p>
          <a:p>
            <a:r>
              <a:rPr lang="it-IT" sz="1000" dirty="0" smtClean="0">
                <a:sym typeface="Wingdings" pitchFamily="2" charset="2"/>
              </a:rPr>
              <a:t>n  ranking che includono l’elemento</a:t>
            </a:r>
          </a:p>
          <a:p>
            <a:r>
              <a:rPr lang="it-IT" sz="1000" dirty="0" smtClean="0">
                <a:sym typeface="Wingdings" pitchFamily="2" charset="2"/>
              </a:rPr>
              <a:t>m  ranking coinvolti nel fusion</a:t>
            </a:r>
          </a:p>
          <a:p>
            <a:r>
              <a:rPr lang="it-IT" sz="1000" dirty="0" smtClean="0">
                <a:sym typeface="Wingdings" pitchFamily="2" charset="2"/>
              </a:rPr>
              <a:t>k  numero totale di oggetti all’interno del ranking </a:t>
            </a:r>
          </a:p>
          <a:p>
            <a:r>
              <a:rPr lang="it-IT" sz="1000" dirty="0" err="1" smtClean="0">
                <a:sym typeface="Wingdings" pitchFamily="2" charset="2"/>
              </a:rPr>
              <a:t>max</a:t>
            </a:r>
            <a:r>
              <a:rPr lang="it-IT" sz="1000" dirty="0" smtClean="0">
                <a:sym typeface="Wingdings" pitchFamily="2" charset="2"/>
              </a:rPr>
              <a:t>(</a:t>
            </a:r>
            <a:r>
              <a:rPr lang="it-IT" sz="1000" dirty="0" err="1" smtClean="0">
                <a:sym typeface="Wingdings" pitchFamily="2" charset="2"/>
              </a:rPr>
              <a:t>len</a:t>
            </a:r>
            <a:r>
              <a:rPr lang="it-IT" sz="1000" dirty="0" smtClean="0">
                <a:sym typeface="Wingdings" pitchFamily="2" charset="2"/>
              </a:rPr>
              <a:t>(r))  lunghezza massima tra i ranking da fondere</a:t>
            </a:r>
          </a:p>
          <a:p>
            <a:endParaRPr lang="it-IT" sz="1000" dirty="0" smtClean="0">
              <a:sym typeface="Wingdings" pitchFamily="2" charset="2"/>
            </a:endParaRPr>
          </a:p>
          <a:p>
            <a:r>
              <a:rPr lang="it-IT" sz="1000" dirty="0" smtClean="0">
                <a:sym typeface="Wingdings" pitchFamily="2" charset="2"/>
              </a:rPr>
              <a:t>Ottenendo così un ranking influenzato delle posizioni e dai pesi che ciascun elemento ha ottenuto all’interno</a:t>
            </a:r>
            <a:r>
              <a:rPr lang="it-IT" sz="1000" baseline="0" dirty="0" smtClean="0">
                <a:sym typeface="Wingdings" pitchFamily="2" charset="2"/>
              </a:rPr>
              <a:t> dei ranking che sono stati fusi.</a:t>
            </a:r>
            <a:endParaRPr lang="it-IT" sz="1000" dirty="0" smtClean="0">
              <a:sym typeface="Wingdings" pitchFamily="2" charset="2"/>
            </a:endParaRPr>
          </a:p>
          <a:p>
            <a:pPr marL="0" marR="0" indent="0" algn="l" defTabSz="779163" rtl="0" eaLnBrk="1" fontAlgn="auto" latinLnBrk="0" hangingPunct="1">
              <a:lnSpc>
                <a:spcPct val="100000"/>
              </a:lnSpc>
              <a:spcBef>
                <a:spcPts val="0"/>
              </a:spcBef>
              <a:spcAft>
                <a:spcPts val="0"/>
              </a:spcAft>
              <a:buClrTx/>
              <a:buSzTx/>
              <a:buFontTx/>
              <a:buNone/>
              <a:tabLst/>
              <a:defRPr/>
            </a:pPr>
            <a:endParaRPr lang="it-IT" dirty="0" smtClean="0"/>
          </a:p>
          <a:p>
            <a:endParaRPr lang="it-IT"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43000" y="685800"/>
            <a:ext cx="4572000" cy="3429000"/>
          </a:xfrm>
        </p:spPr>
      </p:sp>
      <p:sp>
        <p:nvSpPr>
          <p:cNvPr id="3" name="Segnaposto note 2"/>
          <p:cNvSpPr>
            <a:spLocks noGrp="1"/>
          </p:cNvSpPr>
          <p:nvPr>
            <p:ph type="body" idx="1"/>
          </p:nvPr>
        </p:nvSpPr>
        <p:spPr/>
        <p:txBody>
          <a:bodyPr>
            <a:normAutofit/>
          </a:bodyPr>
          <a:lstStyle/>
          <a:p>
            <a:r>
              <a:rPr lang="it-IT" dirty="0" smtClean="0"/>
              <a:t>Ora andrò</a:t>
            </a:r>
            <a:r>
              <a:rPr lang="it-IT" baseline="0" dirty="0" smtClean="0"/>
              <a:t> ad esporre le prove che ho effettuato sul programma che è stato descritto precedentemente:</a:t>
            </a:r>
            <a:endParaRPr lang="it-IT"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La</a:t>
            </a:r>
            <a:r>
              <a:rPr lang="it-IT" baseline="0" dirty="0" smtClean="0"/>
              <a:t> collezione di dati che ho utilizzato comprende :</a:t>
            </a:r>
          </a:p>
          <a:p>
            <a:r>
              <a:rPr lang="it-IT" baseline="0" dirty="0" smtClean="0"/>
              <a:t> per il sito di e-commerce  12 pagine web prese tutte dal sito </a:t>
            </a:r>
            <a:r>
              <a:rPr lang="it-IT" baseline="0" dirty="0" err="1" smtClean="0"/>
              <a:t>amazon.com</a:t>
            </a:r>
            <a:r>
              <a:rPr lang="it-IT" baseline="0" dirty="0" smtClean="0"/>
              <a:t> riguardanti:</a:t>
            </a:r>
          </a:p>
          <a:p>
            <a:pPr lvl="2"/>
            <a:r>
              <a:rPr lang="it-IT" sz="2400" dirty="0" smtClean="0"/>
              <a:t>3 Televisori</a:t>
            </a:r>
          </a:p>
          <a:p>
            <a:pPr lvl="2"/>
            <a:r>
              <a:rPr lang="it-IT" sz="2400" dirty="0" smtClean="0"/>
              <a:t>3 Videogiochi</a:t>
            </a:r>
          </a:p>
          <a:p>
            <a:pPr lvl="2"/>
            <a:r>
              <a:rPr lang="it-IT" sz="2400" dirty="0" smtClean="0"/>
              <a:t>3 Libri</a:t>
            </a:r>
          </a:p>
          <a:p>
            <a:pPr lvl="2"/>
            <a:r>
              <a:rPr lang="it-IT" sz="2400" dirty="0" smtClean="0"/>
              <a:t>3 Cellulari</a:t>
            </a:r>
          </a:p>
          <a:p>
            <a:r>
              <a:rPr lang="it-IT" baseline="0" dirty="0" smtClean="0"/>
              <a:t>Per il profilo dell’utente 1 ho scelto delle pagine web che andavano a portare il suo interesse sulle televisioni</a:t>
            </a:r>
          </a:p>
          <a:p>
            <a:endParaRPr lang="it-IT" baseline="0" dirty="0" smtClean="0"/>
          </a:p>
          <a:p>
            <a:pPr marL="0" marR="0" indent="0" algn="l" defTabSz="779163" rtl="0" eaLnBrk="1" fontAlgn="auto" latinLnBrk="0" hangingPunct="1">
              <a:lnSpc>
                <a:spcPct val="100000"/>
              </a:lnSpc>
              <a:spcBef>
                <a:spcPts val="0"/>
              </a:spcBef>
              <a:spcAft>
                <a:spcPts val="0"/>
              </a:spcAft>
              <a:buClrTx/>
              <a:buSzTx/>
              <a:buFontTx/>
              <a:buNone/>
              <a:tabLst/>
              <a:defRPr/>
            </a:pPr>
            <a:r>
              <a:rPr lang="it-IT" baseline="0" dirty="0" smtClean="0"/>
              <a:t>Per il profilo dell’utente 2 ho scelto delle pagine web che andavano a portare il suo interesse su prodotti riguardanti i vampiri</a:t>
            </a:r>
          </a:p>
          <a:p>
            <a:endParaRPr lang="it-IT" baseline="0" dirty="0" smtClean="0"/>
          </a:p>
          <a:p>
            <a:pPr marL="0" marR="0" indent="0" algn="l" defTabSz="779163" rtl="0" eaLnBrk="1" fontAlgn="auto" latinLnBrk="0" hangingPunct="1">
              <a:lnSpc>
                <a:spcPct val="100000"/>
              </a:lnSpc>
              <a:spcBef>
                <a:spcPts val="0"/>
              </a:spcBef>
              <a:spcAft>
                <a:spcPts val="0"/>
              </a:spcAft>
              <a:buClrTx/>
              <a:buSzTx/>
              <a:buFontTx/>
              <a:buNone/>
              <a:tabLst/>
              <a:defRPr/>
            </a:pPr>
            <a:r>
              <a:rPr lang="it-IT" baseline="0" dirty="0" smtClean="0"/>
              <a:t>Per il profilo dell’utente 3 ho scelto delle pagine web che andavano a portare il suo interesse sui prodotti di marca </a:t>
            </a:r>
            <a:r>
              <a:rPr lang="it-IT" baseline="0" dirty="0" err="1" smtClean="0"/>
              <a:t>sony</a:t>
            </a:r>
            <a:endParaRPr lang="it-IT" baseline="0" dirty="0" smtClean="0"/>
          </a:p>
          <a:p>
            <a:endParaRPr lang="it-IT" baseline="0"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I risultat</a:t>
            </a:r>
            <a:r>
              <a:rPr lang="it-IT" baseline="0" dirty="0" smtClean="0"/>
              <a:t>i ottenuti dal profilo dell’utente 1, che è interessato a tutti i televisori presenti dentro il sito di e-commerce perciò a TV1 TV2 e TV3, mostrano che applicando la similarità che usa il modello vettoriale esteso sulle pagine in html si ottiene un ranking non ottimale delle pagine ponendo tv1 tv2 alle posizioni più alte mentre la tv3 scende nel ranking andando sotto il valore di 0.05; al contrario applicando la similarità che usa il modello vettoriale esteso sulle pagine XML o la similarità con le classi IPTC si ottengono dei ranking ottimi ponendo le tre tv alle posizioni più alte con un distacco sostanziale rispetto gli altri prodotti.</a:t>
            </a:r>
          </a:p>
          <a:p>
            <a:endParaRPr lang="it-IT" baseline="0" dirty="0" smtClean="0"/>
          </a:p>
          <a:p>
            <a:r>
              <a:rPr lang="it-IT" baseline="0" dirty="0" smtClean="0"/>
              <a:t>La ragione per cui il ranking che usa il modello vettoriale esteso è peggiore rispetto gli altri due ranking è da ricondurre alla richiesta di informazione dell’utente, il quale vuole dei prodotti di tipo generale come per l’appunto i televisori; e tale informazione è raccolta molto meglio dalle classi IPTC perché sono per loro natura delle classi generali; perciò se un utente è interessato a prodotti di tipo generale ottiene un ranking che si avvicina di più alla sua UIN con il modello che usa le classi IPTC.</a:t>
            </a:r>
          </a:p>
          <a:p>
            <a:endParaRPr lang="it-IT" baseline="0" dirty="0" smtClean="0"/>
          </a:p>
          <a:p>
            <a:r>
              <a:rPr lang="it-IT" baseline="0" dirty="0" smtClean="0"/>
              <a:t>Inoltre il è da notare la bontà dell’algoritmo di ranking fusion (verde) il quale va a fondere il ranking blu (il peggiore ) e quello rosso (il migliore) ed ottiene comunque un ranking preciso restituendo alle prime posizioni le tre tv rilevanti per l’utente.</a:t>
            </a:r>
            <a:endParaRPr lang="it-IT"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Al</a:t>
            </a:r>
            <a:r>
              <a:rPr lang="it-IT" baseline="0" dirty="0" smtClean="0"/>
              <a:t> contrario i risultati ottenuti per l’utente 2, il quale è interessato alle televisioni di marca Sony dove nel nostro set di dati è rappresentata dalla TV2, si ottiene un ranking delle pagine ottimale solo nel caso in cui si adoperi il modello vettoriale esteso, mentre se si usano le classi </a:t>
            </a:r>
            <a:r>
              <a:rPr lang="it-IT" baseline="0" dirty="0" err="1" smtClean="0"/>
              <a:t>iPTC</a:t>
            </a:r>
            <a:r>
              <a:rPr lang="it-IT" baseline="0" dirty="0" smtClean="0"/>
              <a:t> si ottiene un ranking pessimo ponendo la TV2 all’ultima posizione.</a:t>
            </a:r>
          </a:p>
          <a:p>
            <a:endParaRPr lang="it-IT" baseline="0" dirty="0" smtClean="0"/>
          </a:p>
          <a:p>
            <a:r>
              <a:rPr lang="it-IT" baseline="0" dirty="0" smtClean="0"/>
              <a:t>La ragione per cui questo succede è perché </a:t>
            </a:r>
            <a:r>
              <a:rPr lang="it-IT" sz="1000" kern="1200" baseline="0" dirty="0" smtClean="0">
                <a:solidFill>
                  <a:schemeClr val="tx1"/>
                </a:solidFill>
                <a:latin typeface="+mn-lt"/>
                <a:ea typeface="+mn-ea"/>
                <a:cs typeface="+mn-cs"/>
              </a:rPr>
              <a:t>dato che il modello vettoriale esteso calcola la similarità usando i termini del testo estratto da ciascuna pagina web riuscendo ad estrarre i termini specifici che sono più rilevanti per l’utente (in questo caso il termine ’Sony’) sia dal profilo dell’utente che dalle pagine del profilo, soddisfacendo efficacemente l’</a:t>
            </a:r>
            <a:r>
              <a:rPr lang="it-IT" sz="1000" kern="1200" baseline="0" dirty="0" err="1" smtClean="0">
                <a:solidFill>
                  <a:schemeClr val="tx1"/>
                </a:solidFill>
                <a:latin typeface="+mn-lt"/>
                <a:ea typeface="+mn-ea"/>
                <a:cs typeface="+mn-cs"/>
              </a:rPr>
              <a:t>User</a:t>
            </a:r>
            <a:r>
              <a:rPr lang="it-IT" sz="1000" kern="1200" baseline="0" dirty="0" smtClean="0">
                <a:solidFill>
                  <a:schemeClr val="tx1"/>
                </a:solidFill>
                <a:latin typeface="+mn-lt"/>
                <a:ea typeface="+mn-ea"/>
                <a:cs typeface="+mn-cs"/>
              </a:rPr>
              <a:t> Information </a:t>
            </a:r>
            <a:r>
              <a:rPr lang="it-IT" sz="1000" kern="1200" baseline="0" dirty="0" err="1" smtClean="0">
                <a:solidFill>
                  <a:schemeClr val="tx1"/>
                </a:solidFill>
                <a:latin typeface="+mn-lt"/>
                <a:ea typeface="+mn-ea"/>
                <a:cs typeface="+mn-cs"/>
              </a:rPr>
              <a:t>Need</a:t>
            </a:r>
            <a:r>
              <a:rPr lang="it-IT" sz="1000" kern="1200" baseline="0" dirty="0" smtClean="0">
                <a:solidFill>
                  <a:schemeClr val="tx1"/>
                </a:solidFill>
                <a:latin typeface="+mn-lt"/>
                <a:ea typeface="+mn-ea"/>
                <a:cs typeface="+mn-cs"/>
              </a:rPr>
              <a:t> (UIN) di un utente in cerca di prodotti specifici</a:t>
            </a:r>
          </a:p>
          <a:p>
            <a:endParaRPr lang="it-IT" sz="1000" kern="1200" baseline="0" dirty="0" smtClean="0">
              <a:solidFill>
                <a:schemeClr val="tx1"/>
              </a:solidFill>
              <a:latin typeface="+mn-lt"/>
              <a:ea typeface="+mn-ea"/>
              <a:cs typeface="+mn-cs"/>
            </a:endParaRPr>
          </a:p>
          <a:p>
            <a:r>
              <a:rPr lang="it-IT" sz="1000" kern="1200" baseline="0" dirty="0" smtClean="0">
                <a:solidFill>
                  <a:schemeClr val="tx1"/>
                </a:solidFill>
                <a:latin typeface="+mn-lt"/>
                <a:ea typeface="+mn-ea"/>
                <a:cs typeface="+mn-cs"/>
              </a:rPr>
              <a:t>Anche qui si può notare la bontà dell’algoritmo di ranking fusion che combina il ranking blu migliore con il ranking verde peggiore, ottenendo un ranking buono che restituisce in prima posizione la tv della </a:t>
            </a:r>
            <a:r>
              <a:rPr lang="it-IT" sz="1000" kern="1200" baseline="0" dirty="0" err="1" smtClean="0">
                <a:solidFill>
                  <a:schemeClr val="tx1"/>
                </a:solidFill>
                <a:latin typeface="+mn-lt"/>
                <a:ea typeface="+mn-ea"/>
                <a:cs typeface="+mn-cs"/>
              </a:rPr>
              <a:t>sony</a:t>
            </a:r>
            <a:r>
              <a:rPr lang="it-IT" sz="1000" kern="1200" baseline="0" dirty="0" smtClean="0">
                <a:solidFill>
                  <a:schemeClr val="tx1"/>
                </a:solidFill>
                <a:latin typeface="+mn-lt"/>
                <a:ea typeface="+mn-ea"/>
                <a:cs typeface="+mn-cs"/>
              </a:rPr>
              <a:t> che si </a:t>
            </a:r>
            <a:r>
              <a:rPr lang="it-IT" sz="1000" kern="1200" baseline="0" dirty="0" err="1" smtClean="0">
                <a:solidFill>
                  <a:schemeClr val="tx1"/>
                </a:solidFill>
                <a:latin typeface="+mn-lt"/>
                <a:ea typeface="+mn-ea"/>
                <a:cs typeface="+mn-cs"/>
              </a:rPr>
              <a:t>apettava</a:t>
            </a:r>
            <a:r>
              <a:rPr lang="it-IT" sz="1000" kern="1200" baseline="0" dirty="0" smtClean="0">
                <a:solidFill>
                  <a:schemeClr val="tx1"/>
                </a:solidFill>
                <a:latin typeface="+mn-lt"/>
                <a:ea typeface="+mn-ea"/>
                <a:cs typeface="+mn-cs"/>
              </a:rPr>
              <a:t> l’utente.</a:t>
            </a:r>
            <a:endParaRPr lang="it-IT" baseline="0" dirty="0" smtClean="0"/>
          </a:p>
          <a:p>
            <a:endParaRPr lang="it-IT" baseline="0" dirty="0" smtClean="0"/>
          </a:p>
          <a:p>
            <a:endParaRPr lang="it-IT"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algn="l"/>
            <a:r>
              <a:rPr lang="it-IT" baseline="0" dirty="0" smtClean="0"/>
              <a:t>La mia tesi di ricerca si svolge nell’ambito del progetto AMBIT,</a:t>
            </a:r>
            <a:r>
              <a:rPr lang="en-US" sz="1000" kern="1200" baseline="0" dirty="0" smtClean="0">
                <a:solidFill>
                  <a:schemeClr val="tx1"/>
                </a:solidFill>
                <a:latin typeface="+mn-lt"/>
                <a:ea typeface="+mn-ea"/>
                <a:cs typeface="+mn-cs"/>
              </a:rPr>
              <a:t> e </a:t>
            </a:r>
            <a:r>
              <a:rPr lang="en-US" sz="1000" kern="1200" baseline="0" dirty="0" err="1" smtClean="0">
                <a:solidFill>
                  <a:schemeClr val="tx1"/>
                </a:solidFill>
                <a:latin typeface="+mn-lt"/>
                <a:ea typeface="+mn-ea"/>
                <a:cs typeface="+mn-cs"/>
              </a:rPr>
              <a:t>aiuta</a:t>
            </a:r>
            <a:r>
              <a:rPr lang="en-US" sz="1000" kern="1200" baseline="0" dirty="0" smtClean="0">
                <a:solidFill>
                  <a:schemeClr val="tx1"/>
                </a:solidFill>
                <a:latin typeface="+mn-lt"/>
                <a:ea typeface="+mn-ea"/>
                <a:cs typeface="+mn-cs"/>
              </a:rPr>
              <a:t> </a:t>
            </a:r>
            <a:r>
              <a:rPr lang="en-US" sz="1000" kern="1200" baseline="0" dirty="0" err="1" smtClean="0">
                <a:solidFill>
                  <a:schemeClr val="tx1"/>
                </a:solidFill>
                <a:latin typeface="+mn-lt"/>
                <a:ea typeface="+mn-ea"/>
                <a:cs typeface="+mn-cs"/>
              </a:rPr>
              <a:t>il</a:t>
            </a:r>
            <a:r>
              <a:rPr lang="en-US" sz="1000" kern="1200" baseline="0" dirty="0" smtClean="0">
                <a:solidFill>
                  <a:schemeClr val="tx1"/>
                </a:solidFill>
                <a:latin typeface="+mn-lt"/>
                <a:ea typeface="+mn-ea"/>
                <a:cs typeface="+mn-cs"/>
              </a:rPr>
              <a:t> </a:t>
            </a:r>
            <a:r>
              <a:rPr lang="en-US" sz="1000" kern="1200" baseline="0" dirty="0" err="1" smtClean="0">
                <a:solidFill>
                  <a:schemeClr val="tx1"/>
                </a:solidFill>
                <a:latin typeface="+mn-lt"/>
                <a:ea typeface="+mn-ea"/>
                <a:cs typeface="+mn-cs"/>
              </a:rPr>
              <a:t>progetto</a:t>
            </a:r>
            <a:r>
              <a:rPr lang="en-US" sz="1000" kern="1200" baseline="0" dirty="0" smtClean="0">
                <a:solidFill>
                  <a:schemeClr val="tx1"/>
                </a:solidFill>
                <a:latin typeface="+mn-lt"/>
                <a:ea typeface="+mn-ea"/>
                <a:cs typeface="+mn-cs"/>
              </a:rPr>
              <a:t> a </a:t>
            </a:r>
            <a:r>
              <a:rPr lang="en-US" sz="1000" kern="1200" baseline="0" dirty="0" err="1" smtClean="0">
                <a:solidFill>
                  <a:schemeClr val="tx1"/>
                </a:solidFill>
                <a:latin typeface="+mn-lt"/>
                <a:ea typeface="+mn-ea"/>
                <a:cs typeface="+mn-cs"/>
              </a:rPr>
              <a:t>progredire</a:t>
            </a:r>
            <a:r>
              <a:rPr lang="en-US" sz="1000" kern="1200" baseline="0" dirty="0" smtClean="0">
                <a:solidFill>
                  <a:schemeClr val="tx1"/>
                </a:solidFill>
                <a:latin typeface="+mn-lt"/>
                <a:ea typeface="+mn-ea"/>
                <a:cs typeface="+mn-cs"/>
              </a:rPr>
              <a:t> al </a:t>
            </a:r>
            <a:r>
              <a:rPr lang="en-US" sz="1000" kern="1200" baseline="0" dirty="0" err="1" smtClean="0">
                <a:solidFill>
                  <a:schemeClr val="tx1"/>
                </a:solidFill>
                <a:latin typeface="+mn-lt"/>
                <a:ea typeface="+mn-ea"/>
                <a:cs typeface="+mn-cs"/>
              </a:rPr>
              <a:t>suo</a:t>
            </a:r>
            <a:r>
              <a:rPr lang="en-US" sz="1000" kern="1200" baseline="0" dirty="0" smtClean="0">
                <a:solidFill>
                  <a:schemeClr val="tx1"/>
                </a:solidFill>
                <a:latin typeface="+mn-lt"/>
                <a:ea typeface="+mn-ea"/>
                <a:cs typeface="+mn-cs"/>
              </a:rPr>
              <a:t> </a:t>
            </a:r>
            <a:r>
              <a:rPr lang="en-US" sz="1000" kern="1200" baseline="0" dirty="0" err="1" smtClean="0">
                <a:solidFill>
                  <a:schemeClr val="tx1"/>
                </a:solidFill>
                <a:latin typeface="+mn-lt"/>
                <a:ea typeface="+mn-ea"/>
                <a:cs typeface="+mn-cs"/>
              </a:rPr>
              <a:t>processo</a:t>
            </a:r>
            <a:r>
              <a:rPr lang="en-US" sz="1000" kern="1200" baseline="0" dirty="0" smtClean="0">
                <a:solidFill>
                  <a:schemeClr val="tx1"/>
                </a:solidFill>
                <a:latin typeface="+mn-lt"/>
                <a:ea typeface="+mn-ea"/>
                <a:cs typeface="+mn-cs"/>
              </a:rPr>
              <a:t> </a:t>
            </a:r>
            <a:r>
              <a:rPr lang="en-US" sz="1000" kern="1200" baseline="0" dirty="0" err="1" smtClean="0">
                <a:solidFill>
                  <a:schemeClr val="tx1"/>
                </a:solidFill>
                <a:latin typeface="+mn-lt"/>
                <a:ea typeface="+mn-ea"/>
                <a:cs typeface="+mn-cs"/>
              </a:rPr>
              <a:t>di</a:t>
            </a:r>
            <a:r>
              <a:rPr lang="en-US" sz="1000" kern="1200" baseline="0" dirty="0" smtClean="0">
                <a:solidFill>
                  <a:schemeClr val="tx1"/>
                </a:solidFill>
                <a:latin typeface="+mn-lt"/>
                <a:ea typeface="+mn-ea"/>
                <a:cs typeface="+mn-cs"/>
              </a:rPr>
              <a:t> </a:t>
            </a:r>
            <a:r>
              <a:rPr lang="en-US" sz="1000" kern="1200" baseline="0" dirty="0" err="1" smtClean="0">
                <a:solidFill>
                  <a:schemeClr val="tx1"/>
                </a:solidFill>
                <a:latin typeface="+mn-lt"/>
                <a:ea typeface="+mn-ea"/>
                <a:cs typeface="+mn-cs"/>
              </a:rPr>
              <a:t>sviluppo</a:t>
            </a:r>
            <a:r>
              <a:rPr lang="en-US" sz="1000" kern="1200" baseline="0" dirty="0" smtClean="0">
                <a:solidFill>
                  <a:schemeClr val="tx1"/>
                </a:solidFill>
                <a:latin typeface="+mn-lt"/>
                <a:ea typeface="+mn-ea"/>
                <a:cs typeface="+mn-cs"/>
              </a:rPr>
              <a:t> </a:t>
            </a:r>
            <a:r>
              <a:rPr lang="en-US" sz="1000" kern="1200" baseline="0" dirty="0" err="1" smtClean="0">
                <a:solidFill>
                  <a:schemeClr val="tx1"/>
                </a:solidFill>
                <a:latin typeface="+mn-lt"/>
                <a:ea typeface="+mn-ea"/>
                <a:cs typeface="+mn-cs"/>
              </a:rPr>
              <a:t>che</a:t>
            </a:r>
            <a:r>
              <a:rPr lang="en-US" sz="1000" kern="1200" baseline="0" dirty="0" smtClean="0">
                <a:solidFill>
                  <a:schemeClr val="tx1"/>
                </a:solidFill>
                <a:latin typeface="+mn-lt"/>
                <a:ea typeface="+mn-ea"/>
                <a:cs typeface="+mn-cs"/>
              </a:rPr>
              <a:t> è </a:t>
            </a:r>
            <a:r>
              <a:rPr lang="en-US" sz="1000" kern="1200" baseline="0" dirty="0" err="1" smtClean="0">
                <a:solidFill>
                  <a:schemeClr val="tx1"/>
                </a:solidFill>
                <a:latin typeface="+mn-lt"/>
                <a:ea typeface="+mn-ea"/>
                <a:cs typeface="+mn-cs"/>
              </a:rPr>
              <a:t>appena</a:t>
            </a:r>
            <a:r>
              <a:rPr lang="en-US" sz="1000" kern="1200" baseline="0" dirty="0" smtClean="0">
                <a:solidFill>
                  <a:schemeClr val="tx1"/>
                </a:solidFill>
                <a:latin typeface="+mn-lt"/>
                <a:ea typeface="+mn-ea"/>
                <a:cs typeface="+mn-cs"/>
              </a:rPr>
              <a:t> </a:t>
            </a:r>
            <a:r>
              <a:rPr lang="en-US" sz="1000" kern="1200" baseline="0" dirty="0" err="1" smtClean="0">
                <a:solidFill>
                  <a:schemeClr val="tx1"/>
                </a:solidFill>
                <a:latin typeface="+mn-lt"/>
                <a:ea typeface="+mn-ea"/>
                <a:cs typeface="+mn-cs"/>
              </a:rPr>
              <a:t>iniziato</a:t>
            </a:r>
            <a:r>
              <a:rPr lang="en-US" sz="1000" kern="1200" baseline="0" dirty="0" smtClean="0">
                <a:solidFill>
                  <a:schemeClr val="tx1"/>
                </a:solidFill>
                <a:latin typeface="+mn-lt"/>
                <a:ea typeface="+mn-ea"/>
                <a:cs typeface="+mn-cs"/>
              </a:rPr>
              <a:t>.</a:t>
            </a:r>
          </a:p>
          <a:p>
            <a:pPr algn="l"/>
            <a:endParaRPr lang="en-US" sz="1000" kern="1200" baseline="0" dirty="0" smtClean="0">
              <a:solidFill>
                <a:schemeClr val="tx1"/>
              </a:solidFill>
              <a:latin typeface="+mn-lt"/>
              <a:ea typeface="+mn-ea"/>
              <a:cs typeface="+mn-cs"/>
            </a:endParaRPr>
          </a:p>
          <a:p>
            <a:r>
              <a:rPr lang="en-US" sz="1000" kern="1200" baseline="0" dirty="0" err="1" smtClean="0">
                <a:solidFill>
                  <a:schemeClr val="tx1"/>
                </a:solidFill>
                <a:latin typeface="+mn-lt"/>
                <a:ea typeface="+mn-ea"/>
                <a:cs typeface="+mn-cs"/>
              </a:rPr>
              <a:t>Gli</a:t>
            </a:r>
            <a:r>
              <a:rPr lang="en-US" sz="1000" kern="1200" baseline="0" dirty="0" smtClean="0">
                <a:solidFill>
                  <a:schemeClr val="tx1"/>
                </a:solidFill>
                <a:latin typeface="+mn-lt"/>
                <a:ea typeface="+mn-ea"/>
                <a:cs typeface="+mn-cs"/>
              </a:rPr>
              <a:t> </a:t>
            </a:r>
            <a:r>
              <a:rPr lang="en-US" sz="1000" kern="1200" baseline="0" dirty="0" err="1" smtClean="0">
                <a:solidFill>
                  <a:schemeClr val="tx1"/>
                </a:solidFill>
                <a:latin typeface="+mn-lt"/>
                <a:ea typeface="+mn-ea"/>
                <a:cs typeface="+mn-cs"/>
              </a:rPr>
              <a:t>obiettivi</a:t>
            </a:r>
            <a:r>
              <a:rPr lang="en-US" sz="1000" kern="1200" baseline="0" dirty="0" smtClean="0">
                <a:solidFill>
                  <a:schemeClr val="tx1"/>
                </a:solidFill>
                <a:latin typeface="+mn-lt"/>
                <a:ea typeface="+mn-ea"/>
                <a:cs typeface="+mn-cs"/>
              </a:rPr>
              <a:t> </a:t>
            </a:r>
            <a:r>
              <a:rPr lang="en-US" sz="1000" kern="1200" baseline="0" dirty="0" err="1" smtClean="0">
                <a:solidFill>
                  <a:schemeClr val="tx1"/>
                </a:solidFill>
                <a:latin typeface="+mn-lt"/>
                <a:ea typeface="+mn-ea"/>
                <a:cs typeface="+mn-cs"/>
              </a:rPr>
              <a:t>di</a:t>
            </a:r>
            <a:r>
              <a:rPr lang="en-US" sz="1000" kern="1200" baseline="0" dirty="0" smtClean="0">
                <a:solidFill>
                  <a:schemeClr val="tx1"/>
                </a:solidFill>
                <a:latin typeface="+mn-lt"/>
                <a:ea typeface="+mn-ea"/>
                <a:cs typeface="+mn-cs"/>
              </a:rPr>
              <a:t> AMBIT </a:t>
            </a:r>
            <a:r>
              <a:rPr lang="en-US" sz="1000" kern="1200" baseline="0" dirty="0" err="1" smtClean="0">
                <a:solidFill>
                  <a:schemeClr val="tx1"/>
                </a:solidFill>
                <a:latin typeface="+mn-lt"/>
                <a:ea typeface="+mn-ea"/>
                <a:cs typeface="+mn-cs"/>
              </a:rPr>
              <a:t>sono</a:t>
            </a:r>
            <a:r>
              <a:rPr lang="en-US" sz="1000" kern="1200" baseline="0" dirty="0" smtClean="0">
                <a:solidFill>
                  <a:schemeClr val="tx1"/>
                </a:solidFill>
                <a:latin typeface="+mn-lt"/>
                <a:ea typeface="+mn-ea"/>
                <a:cs typeface="+mn-cs"/>
              </a:rPr>
              <a:t>  </a:t>
            </a:r>
            <a:r>
              <a:rPr lang="en-US" sz="1000" kern="1200" baseline="0" dirty="0" err="1" smtClean="0">
                <a:solidFill>
                  <a:schemeClr val="tx1"/>
                </a:solidFill>
                <a:latin typeface="+mn-lt"/>
                <a:ea typeface="+mn-ea"/>
                <a:cs typeface="+mn-cs"/>
              </a:rPr>
              <a:t>queli</a:t>
            </a:r>
            <a:r>
              <a:rPr lang="en-US" sz="1000" kern="1200" baseline="0" dirty="0" smtClean="0">
                <a:solidFill>
                  <a:schemeClr val="tx1"/>
                </a:solidFill>
                <a:latin typeface="+mn-lt"/>
                <a:ea typeface="+mn-ea"/>
                <a:cs typeface="+mn-cs"/>
              </a:rPr>
              <a:t> </a:t>
            </a:r>
            <a:r>
              <a:rPr lang="en-US" sz="1000" kern="1200" baseline="0" dirty="0" err="1" smtClean="0">
                <a:solidFill>
                  <a:schemeClr val="tx1"/>
                </a:solidFill>
                <a:latin typeface="+mn-lt"/>
                <a:ea typeface="+mn-ea"/>
                <a:cs typeface="+mn-cs"/>
              </a:rPr>
              <a:t>di</a:t>
            </a:r>
            <a:r>
              <a:rPr lang="en-US" sz="1000" kern="1200" baseline="0" dirty="0" smtClean="0">
                <a:solidFill>
                  <a:schemeClr val="tx1"/>
                </a:solidFill>
                <a:latin typeface="+mn-lt"/>
                <a:ea typeface="+mn-ea"/>
                <a:cs typeface="+mn-cs"/>
              </a:rPr>
              <a:t> </a:t>
            </a:r>
            <a:r>
              <a:rPr lang="it-IT" sz="1000" kern="1200" baseline="0" dirty="0" smtClean="0">
                <a:solidFill>
                  <a:schemeClr val="tx1"/>
                </a:solidFill>
                <a:latin typeface="+mn-lt"/>
                <a:ea typeface="+mn-ea"/>
                <a:cs typeface="+mn-cs"/>
              </a:rPr>
              <a:t>studiare e sviluppare un’architettura software di supporto ad applicazioni e sistemi dipendenti dal contesto. </a:t>
            </a:r>
          </a:p>
          <a:p>
            <a:endParaRPr lang="it-IT" sz="1000" kern="1200" baseline="0" dirty="0" smtClean="0">
              <a:solidFill>
                <a:schemeClr val="tx1"/>
              </a:solidFill>
              <a:latin typeface="+mn-lt"/>
              <a:ea typeface="+mn-ea"/>
              <a:cs typeface="+mn-cs"/>
            </a:endParaRPr>
          </a:p>
          <a:p>
            <a:r>
              <a:rPr lang="it-IT" sz="1000" kern="1200" baseline="0" dirty="0" smtClean="0">
                <a:solidFill>
                  <a:schemeClr val="tx1"/>
                </a:solidFill>
                <a:latin typeface="+mn-lt"/>
                <a:ea typeface="+mn-ea"/>
                <a:cs typeface="+mn-cs"/>
              </a:rPr>
              <a:t>Lo scopo di tale applicazione è di fornire servizi all’utente che siano personalizzati in base al contesto in cui l’utente si trova ad agire, così da dargli dei dati più rilevanti in base al suo bisogno d’informazione o anche detto </a:t>
            </a:r>
            <a:r>
              <a:rPr lang="it-IT" sz="1000" kern="1200" baseline="0" dirty="0" err="1" smtClean="0">
                <a:solidFill>
                  <a:schemeClr val="tx1"/>
                </a:solidFill>
                <a:latin typeface="+mn-lt"/>
                <a:ea typeface="+mn-ea"/>
                <a:cs typeface="+mn-cs"/>
              </a:rPr>
              <a:t>User</a:t>
            </a:r>
            <a:r>
              <a:rPr lang="it-IT" sz="1000" kern="1200" baseline="0" dirty="0" smtClean="0">
                <a:solidFill>
                  <a:schemeClr val="tx1"/>
                </a:solidFill>
                <a:latin typeface="+mn-lt"/>
                <a:ea typeface="+mn-ea"/>
                <a:cs typeface="+mn-cs"/>
              </a:rPr>
              <a:t> Information </a:t>
            </a:r>
            <a:r>
              <a:rPr lang="it-IT" sz="1000" kern="1200" baseline="0" dirty="0" err="1" smtClean="0">
                <a:solidFill>
                  <a:schemeClr val="tx1"/>
                </a:solidFill>
                <a:latin typeface="+mn-lt"/>
                <a:ea typeface="+mn-ea"/>
                <a:cs typeface="+mn-cs"/>
              </a:rPr>
              <a:t>Need</a:t>
            </a:r>
            <a:r>
              <a:rPr lang="it-IT" sz="1000" kern="1200" baseline="0" dirty="0" smtClean="0">
                <a:solidFill>
                  <a:schemeClr val="tx1"/>
                </a:solidFill>
                <a:latin typeface="+mn-lt"/>
                <a:ea typeface="+mn-ea"/>
                <a:cs typeface="+mn-cs"/>
              </a:rPr>
              <a:t>.</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43000" y="685800"/>
            <a:ext cx="4572000" cy="3429000"/>
          </a:xfrm>
        </p:spPr>
      </p:sp>
      <p:sp>
        <p:nvSpPr>
          <p:cNvPr id="3" name="Segnaposto note 2"/>
          <p:cNvSpPr>
            <a:spLocks noGrp="1"/>
          </p:cNvSpPr>
          <p:nvPr>
            <p:ph type="body" idx="1"/>
          </p:nvPr>
        </p:nvSpPr>
        <p:spPr/>
        <p:txBody>
          <a:bodyPr>
            <a:normAutofit/>
          </a:bodyPr>
          <a:lstStyle/>
          <a:p>
            <a:r>
              <a:rPr lang="it-IT" dirty="0" smtClean="0"/>
              <a:t>Infine</a:t>
            </a:r>
            <a:endParaRPr lang="it-IT"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Posso concludere di esser</a:t>
            </a:r>
            <a:r>
              <a:rPr lang="it-IT" baseline="0" dirty="0" smtClean="0"/>
              <a:t> riuscito a costruire un motore di ricerca semantico il quale fa uso di due algoritmi differenti di similarità :</a:t>
            </a:r>
          </a:p>
          <a:p>
            <a:pPr>
              <a:buFontTx/>
              <a:buChar char="-"/>
            </a:pPr>
            <a:r>
              <a:rPr lang="it-IT" baseline="0" dirty="0" smtClean="0"/>
              <a:t>Uno basato sul modello spazio vettoriale che raccoglie meglio informazioni di tipo specifico come nel caso dell’utente 2</a:t>
            </a:r>
          </a:p>
          <a:p>
            <a:pPr>
              <a:buFontTx/>
              <a:buChar char="-"/>
            </a:pPr>
            <a:r>
              <a:rPr lang="it-IT" baseline="0" dirty="0" smtClean="0"/>
              <a:t> Uno basato sulle classi IPTC estratte dal web-service basato su COGITO che raccoglie meglio informazioni di tipo generale come nel caso dell’utente 1</a:t>
            </a:r>
          </a:p>
          <a:p>
            <a:pPr>
              <a:buFontTx/>
              <a:buNone/>
            </a:pPr>
            <a:r>
              <a:rPr lang="it-IT" baseline="0" dirty="0" smtClean="0"/>
              <a:t>E di un algoritmo di ranking fusion il quale può fondere con successo due tipologie di ranking differenti tenendo conto della posizione e dei punteggi di ciascun elemento all’interno di ciascun ranking ottenendo un ranking ottimale</a:t>
            </a:r>
            <a:endParaRPr lang="it-IT" dirty="0" smtClean="0"/>
          </a:p>
          <a:p>
            <a:endParaRPr lang="it-IT"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sz="1000" kern="1200" dirty="0" smtClean="0">
                <a:solidFill>
                  <a:schemeClr val="tx1"/>
                </a:solidFill>
                <a:latin typeface="+mn-lt"/>
                <a:ea typeface="+mn-ea"/>
                <a:cs typeface="+mn-cs"/>
              </a:rPr>
              <a:t>Sebbene abbia raggiunto i miei obiettivi di partenza restano comunque dei punti in cui il software è migliorabile quali :</a:t>
            </a:r>
          </a:p>
          <a:p>
            <a:r>
              <a:rPr lang="it-IT" sz="1000" kern="1200" dirty="0" smtClean="0">
                <a:solidFill>
                  <a:schemeClr val="tx1"/>
                </a:solidFill>
                <a:latin typeface="+mn-lt"/>
                <a:ea typeface="+mn-ea"/>
                <a:cs typeface="+mn-cs"/>
              </a:rPr>
              <a:t>- l’ampliamento del set di dati</a:t>
            </a:r>
            <a:r>
              <a:rPr lang="it-IT" sz="1000" kern="1200" baseline="0" dirty="0" smtClean="0">
                <a:solidFill>
                  <a:schemeClr val="tx1"/>
                </a:solidFill>
                <a:latin typeface="+mn-lt"/>
                <a:ea typeface="+mn-ea"/>
                <a:cs typeface="+mn-cs"/>
              </a:rPr>
              <a:t> e un maggior numero di prove sperimentali</a:t>
            </a:r>
            <a:endParaRPr lang="it-IT" sz="1000" kern="1200" dirty="0" smtClean="0">
              <a:solidFill>
                <a:schemeClr val="tx1"/>
              </a:solidFill>
              <a:latin typeface="+mn-lt"/>
              <a:ea typeface="+mn-ea"/>
              <a:cs typeface="+mn-cs"/>
            </a:endParaRPr>
          </a:p>
          <a:p>
            <a:r>
              <a:rPr lang="it-IT" sz="1000" kern="1200" dirty="0" smtClean="0">
                <a:solidFill>
                  <a:schemeClr val="tx1"/>
                </a:solidFill>
                <a:latin typeface="+mn-lt"/>
                <a:ea typeface="+mn-ea"/>
                <a:cs typeface="+mn-cs"/>
              </a:rPr>
              <a:t>- La </a:t>
            </a:r>
            <a:r>
              <a:rPr lang="it-IT" sz="1000" kern="1200" dirty="0" err="1" smtClean="0">
                <a:solidFill>
                  <a:schemeClr val="tx1"/>
                </a:solidFill>
                <a:latin typeface="+mn-lt"/>
                <a:ea typeface="+mn-ea"/>
                <a:cs typeface="+mn-cs"/>
              </a:rPr>
              <a:t>parallelizzazione</a:t>
            </a:r>
            <a:r>
              <a:rPr lang="it-IT" sz="1000" kern="1200" baseline="0" dirty="0" smtClean="0">
                <a:solidFill>
                  <a:schemeClr val="tx1"/>
                </a:solidFill>
                <a:latin typeface="+mn-lt"/>
                <a:ea typeface="+mn-ea"/>
                <a:cs typeface="+mn-cs"/>
              </a:rPr>
              <a:t> della fase di c</a:t>
            </a:r>
            <a:r>
              <a:rPr lang="it-IT" sz="1000" kern="1200" dirty="0" smtClean="0">
                <a:solidFill>
                  <a:schemeClr val="tx1"/>
                </a:solidFill>
                <a:latin typeface="+mn-lt"/>
                <a:ea typeface="+mn-ea"/>
                <a:cs typeface="+mn-cs"/>
              </a:rPr>
              <a:t>reazione dei glossari e degli </a:t>
            </a:r>
            <a:r>
              <a:rPr lang="it-IT" sz="1000" kern="1200" dirty="0" err="1" smtClean="0">
                <a:solidFill>
                  <a:schemeClr val="tx1"/>
                </a:solidFill>
                <a:latin typeface="+mn-lt"/>
                <a:ea typeface="+mn-ea"/>
                <a:cs typeface="+mn-cs"/>
              </a:rPr>
              <a:t>inverted</a:t>
            </a:r>
            <a:r>
              <a:rPr lang="it-IT" sz="1000" kern="1200" dirty="0" smtClean="0">
                <a:solidFill>
                  <a:schemeClr val="tx1"/>
                </a:solidFill>
                <a:latin typeface="+mn-lt"/>
                <a:ea typeface="+mn-ea"/>
                <a:cs typeface="+mn-cs"/>
              </a:rPr>
              <a:t> </a:t>
            </a:r>
            <a:r>
              <a:rPr lang="it-IT" sz="1000" kern="1200" dirty="0" err="1" smtClean="0">
                <a:solidFill>
                  <a:schemeClr val="tx1"/>
                </a:solidFill>
                <a:latin typeface="+mn-lt"/>
                <a:ea typeface="+mn-ea"/>
                <a:cs typeface="+mn-cs"/>
              </a:rPr>
              <a:t>index</a:t>
            </a:r>
            <a:endParaRPr lang="it-IT" sz="1000" kern="1200" dirty="0" smtClean="0">
              <a:solidFill>
                <a:schemeClr val="tx1"/>
              </a:solidFill>
              <a:latin typeface="+mn-lt"/>
              <a:ea typeface="+mn-ea"/>
              <a:cs typeface="+mn-cs"/>
            </a:endParaRPr>
          </a:p>
          <a:p>
            <a:pPr>
              <a:buFontTx/>
              <a:buChar char="-"/>
            </a:pPr>
            <a:r>
              <a:rPr lang="it-IT" sz="1000" kern="1200" dirty="0" smtClean="0">
                <a:solidFill>
                  <a:schemeClr val="tx1"/>
                </a:solidFill>
                <a:latin typeface="+mn-lt"/>
                <a:ea typeface="+mn-ea"/>
                <a:cs typeface="+mn-cs"/>
              </a:rPr>
              <a:t> Uso di altri contesti per raffinare la ricerca delle pagine rilevanti per un utente (posizione geografica, profili social</a:t>
            </a:r>
            <a:r>
              <a:rPr lang="it-IT" sz="1000" kern="1200" baseline="0" dirty="0" smtClean="0">
                <a:solidFill>
                  <a:schemeClr val="tx1"/>
                </a:solidFill>
                <a:latin typeface="+mn-lt"/>
                <a:ea typeface="+mn-ea"/>
                <a:cs typeface="+mn-cs"/>
              </a:rPr>
              <a:t> network</a:t>
            </a:r>
            <a:r>
              <a:rPr lang="it-IT" sz="1000" kern="1200" dirty="0" smtClean="0">
                <a:solidFill>
                  <a:schemeClr val="tx1"/>
                </a:solidFill>
                <a:latin typeface="+mn-lt"/>
                <a:ea typeface="+mn-ea"/>
                <a:cs typeface="+mn-cs"/>
              </a:rPr>
              <a:t>)</a:t>
            </a:r>
          </a:p>
          <a:p>
            <a:pPr>
              <a:buFontTx/>
              <a:buChar char="-"/>
            </a:pPr>
            <a:r>
              <a:rPr lang="it-IT" sz="1000" kern="1200" dirty="0" smtClean="0">
                <a:solidFill>
                  <a:schemeClr val="tx1"/>
                </a:solidFill>
                <a:latin typeface="+mn-lt"/>
                <a:ea typeface="+mn-ea"/>
                <a:cs typeface="+mn-cs"/>
              </a:rPr>
              <a:t> Introduzioni di tecniche di WSD nella fase</a:t>
            </a:r>
            <a:r>
              <a:rPr lang="it-IT" sz="1000" kern="1200" baseline="0" dirty="0" smtClean="0">
                <a:solidFill>
                  <a:schemeClr val="tx1"/>
                </a:solidFill>
                <a:latin typeface="+mn-lt"/>
                <a:ea typeface="+mn-ea"/>
                <a:cs typeface="+mn-cs"/>
              </a:rPr>
              <a:t> di scelta dei termini sinonimi  e correlati di una parola, per assegnare ad ogni parola il senso corretto e di conseguenza le parole </a:t>
            </a:r>
            <a:r>
              <a:rPr lang="it-IT" sz="1000" kern="1200" baseline="0" dirty="0" err="1" smtClean="0">
                <a:solidFill>
                  <a:schemeClr val="tx1"/>
                </a:solidFill>
                <a:latin typeface="+mn-lt"/>
                <a:ea typeface="+mn-ea"/>
                <a:cs typeface="+mn-cs"/>
              </a:rPr>
              <a:t>sinonime</a:t>
            </a:r>
            <a:r>
              <a:rPr lang="it-IT" sz="1000" kern="1200" baseline="0" dirty="0" smtClean="0">
                <a:solidFill>
                  <a:schemeClr val="tx1"/>
                </a:solidFill>
                <a:latin typeface="+mn-lt"/>
                <a:ea typeface="+mn-ea"/>
                <a:cs typeface="+mn-cs"/>
              </a:rPr>
              <a:t> e correlate corrette.</a:t>
            </a:r>
            <a:endParaRPr lang="it-IT" sz="1000" kern="1200" dirty="0" smtClean="0">
              <a:solidFill>
                <a:schemeClr val="tx1"/>
              </a:solidFill>
              <a:latin typeface="+mn-lt"/>
              <a:ea typeface="+mn-ea"/>
              <a:cs typeface="+mn-cs"/>
            </a:endParaRPr>
          </a:p>
          <a:p>
            <a:endParaRPr lang="it-IT"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43000" y="685800"/>
            <a:ext cx="4572000" cy="3429000"/>
          </a:xfrm>
        </p:spPr>
      </p:sp>
      <p:sp>
        <p:nvSpPr>
          <p:cNvPr id="3" name="Segnaposto note 2"/>
          <p:cNvSpPr>
            <a:spLocks noGrp="1"/>
          </p:cNvSpPr>
          <p:nvPr>
            <p:ph type="body" idx="1"/>
          </p:nvPr>
        </p:nvSpPr>
        <p:spPr/>
        <p:txBody>
          <a:bodyPr>
            <a:normAutofit/>
          </a:bodyPr>
          <a:lstStyle/>
          <a:p>
            <a:r>
              <a:rPr lang="it-IT" dirty="0" smtClean="0"/>
              <a:t>Grazie  a tutti per l’attenzione.</a:t>
            </a:r>
            <a:endParaRPr lang="it-IT"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a:buFontTx/>
              <a:buNone/>
            </a:pPr>
            <a:r>
              <a:rPr lang="it-IT" sz="1000" kern="1200" baseline="0" dirty="0" smtClean="0">
                <a:solidFill>
                  <a:schemeClr val="tx1"/>
                </a:solidFill>
                <a:latin typeface="+mn-lt"/>
                <a:ea typeface="+mn-ea"/>
                <a:cs typeface="+mn-cs"/>
              </a:rPr>
              <a:t>L’obiettivo della tesi è quello di Ideare e sviluppare delle tecniche di ricerca di un ranking ottimale delle pagine del sito di e-commerce che siano in linea con il contesto di un utente</a:t>
            </a:r>
            <a:endParaRPr lang="it-IT" dirty="0" smtClean="0"/>
          </a:p>
          <a:p>
            <a:endParaRPr lang="it-IT"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Per prima cosa occorre specificare</a:t>
            </a:r>
            <a:r>
              <a:rPr lang="it-IT" baseline="0" dirty="0" smtClean="0"/>
              <a:t> che il motore di ricerca semantico si pone nello scenario di un sito di e-commerce, il quale è formato da diverse pagine web trattanti determinati prodotti quali : televisori, libri, videogiochi, e cellulari</a:t>
            </a:r>
          </a:p>
          <a:p>
            <a:r>
              <a:rPr lang="it-IT" baseline="0" dirty="0" smtClean="0"/>
              <a:t>Il ruolo di questo sito di e-commerce è di consigliare degli ipotetici utenti sulle pagine che si avvicinino di più ai loro gusti personali.</a:t>
            </a:r>
          </a:p>
          <a:p>
            <a:endParaRPr lang="it-IT" baseline="0" dirty="0" smtClean="0"/>
          </a:p>
          <a:p>
            <a:r>
              <a:rPr lang="it-IT" baseline="0" dirty="0" smtClean="0"/>
              <a:t>I gusti di ogni utente vengono ricavati dalle pagine web della sua cronologia di navigazione.</a:t>
            </a:r>
            <a:endParaRPr lang="it-IT"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43000" y="685800"/>
            <a:ext cx="4572000" cy="3429000"/>
          </a:xfrm>
        </p:spPr>
      </p:sp>
      <p:sp>
        <p:nvSpPr>
          <p:cNvPr id="3" name="Segnaposto note 2"/>
          <p:cNvSpPr>
            <a:spLocks noGrp="1"/>
          </p:cNvSpPr>
          <p:nvPr>
            <p:ph type="body" idx="1"/>
          </p:nvPr>
        </p:nvSpPr>
        <p:spPr/>
        <p:txBody>
          <a:bodyPr>
            <a:normAutofit/>
          </a:bodyPr>
          <a:lstStyle/>
          <a:p>
            <a:r>
              <a:rPr lang="it-IT" dirty="0" smtClean="0"/>
              <a:t>Avendo definito in</a:t>
            </a:r>
            <a:r>
              <a:rPr lang="it-IT" baseline="0" dirty="0" smtClean="0"/>
              <a:t> che ambito si collocato il progetto della mia tesi, vado ad esporre come è stato  pensato ed implementato.</a:t>
            </a:r>
            <a:endParaRPr lang="it-IT"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Le pagine memorizzate</a:t>
            </a:r>
            <a:r>
              <a:rPr lang="it-IT" baseline="0" dirty="0" smtClean="0"/>
              <a:t> </a:t>
            </a:r>
            <a:r>
              <a:rPr lang="it-IT" dirty="0" smtClean="0"/>
              <a:t>all’interno del programma,</a:t>
            </a:r>
            <a:r>
              <a:rPr lang="it-IT" baseline="0" dirty="0" smtClean="0"/>
              <a:t> sia quelle riguardanti il sito di e-commerce che quelle del profilo, sono pagine in HTML :</a:t>
            </a:r>
          </a:p>
          <a:p>
            <a:r>
              <a:rPr lang="it-IT" baseline="0" dirty="0" smtClean="0"/>
              <a:t>In un primo caso dalle pagine web in HTML verrà poi estratto il testo al loro interno, tramite delle semplici espressioni regolari togliendo i TAG tipici del linguaggio HTML o stili CSS</a:t>
            </a:r>
          </a:p>
          <a:p>
            <a:r>
              <a:rPr lang="it-IT" baseline="0" dirty="0" smtClean="0"/>
              <a:t>In un secondo caso le pagine HTML vengono passate ad un web service basato su COGITO, che è una tecnologia semantica della ditta Expert System, che produce delle pagine xml.</a:t>
            </a:r>
            <a:endParaRPr lang="it-IT"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baseline="0" dirty="0" smtClean="0"/>
              <a:t>In seguito dalle pagine di testo prodotte da pagine HTML vengono estratti i termini rilevanti che indicizzeranno le nostre pagine web tramite la libreria ‘TOPIA’ la quale permette di estrarre dal testo le parole che più lo discriminano, in modo automatico.</a:t>
            </a:r>
          </a:p>
          <a:p>
            <a:endParaRPr lang="it-IT" baseline="0" dirty="0" smtClean="0"/>
          </a:p>
          <a:p>
            <a:r>
              <a:rPr lang="it-IT" baseline="0" dirty="0" smtClean="0"/>
              <a:t>Invece dalle pagine XML, per mezzo di espressioni regolari vengono estratti :</a:t>
            </a:r>
          </a:p>
          <a:p>
            <a:r>
              <a:rPr lang="it-IT" baseline="0" dirty="0" smtClean="0"/>
              <a:t>Le classi IPTC: </a:t>
            </a:r>
            <a:r>
              <a:rPr lang="it-IT" sz="1000" kern="1200" baseline="0" dirty="0" smtClean="0">
                <a:solidFill>
                  <a:schemeClr val="tx1"/>
                </a:solidFill>
                <a:latin typeface="+mn-lt"/>
                <a:ea typeface="+mn-ea"/>
                <a:cs typeface="+mn-cs"/>
              </a:rPr>
              <a:t>Si trattano di categorie standard con una struttura ad albero messe a punto dall’ International Press Telecommunication </a:t>
            </a:r>
            <a:r>
              <a:rPr lang="it-IT" sz="1000" kern="1200" baseline="0" dirty="0" err="1" smtClean="0">
                <a:solidFill>
                  <a:schemeClr val="tx1"/>
                </a:solidFill>
                <a:latin typeface="+mn-lt"/>
                <a:ea typeface="+mn-ea"/>
                <a:cs typeface="+mn-cs"/>
              </a:rPr>
              <a:t>Council</a:t>
            </a:r>
            <a:r>
              <a:rPr lang="it-IT" sz="1000" kern="1200" baseline="0" dirty="0" smtClean="0">
                <a:solidFill>
                  <a:schemeClr val="tx1"/>
                </a:solidFill>
                <a:latin typeface="+mn-lt"/>
                <a:ea typeface="+mn-ea"/>
                <a:cs typeface="+mn-cs"/>
              </a:rPr>
              <a:t> (IPTC), le quali COGITO utilizza per assegnare con precisione a ogni tipo di testo una o più categorie con un relativo score di importanza, scegliendo quelle più pertinenti fra le 1200 categorie IPTC</a:t>
            </a:r>
            <a:endParaRPr lang="it-IT" baseline="0" dirty="0" smtClean="0"/>
          </a:p>
          <a:p>
            <a:r>
              <a:rPr lang="it-IT" baseline="0" dirty="0" smtClean="0"/>
              <a:t>- Gli </a:t>
            </a:r>
            <a:r>
              <a:rPr lang="it-IT" baseline="0" dirty="0" err="1" smtClean="0"/>
              <a:t>entities</a:t>
            </a:r>
            <a:r>
              <a:rPr lang="it-IT" baseline="0" dirty="0" smtClean="0"/>
              <a:t>: </a:t>
            </a:r>
            <a:r>
              <a:rPr lang="it-IT" sz="1000" kern="1200" baseline="0" dirty="0" smtClean="0">
                <a:solidFill>
                  <a:schemeClr val="tx1"/>
                </a:solidFill>
                <a:latin typeface="+mn-lt"/>
                <a:ea typeface="+mn-ea"/>
                <a:cs typeface="+mn-cs"/>
              </a:rPr>
              <a:t>identificano particolari entità, quali: posti, organizzazioni, concetti conosciuti da COGITO, concetti generici, e persone</a:t>
            </a:r>
            <a:endParaRPr lang="it-IT" baseline="0" dirty="0" smtClean="0"/>
          </a:p>
          <a:p>
            <a:pPr>
              <a:buFontTx/>
              <a:buChar char="-"/>
            </a:pPr>
            <a:r>
              <a:rPr lang="it-IT" baseline="0" dirty="0" smtClean="0"/>
              <a:t> I </a:t>
            </a:r>
            <a:r>
              <a:rPr lang="it-IT" baseline="0" dirty="0" err="1" smtClean="0"/>
              <a:t>Domains</a:t>
            </a:r>
            <a:r>
              <a:rPr lang="it-IT" baseline="0" dirty="0" smtClean="0"/>
              <a:t>: </a:t>
            </a:r>
            <a:r>
              <a:rPr lang="it-IT" sz="1000" kern="1200" baseline="0" dirty="0" smtClean="0">
                <a:solidFill>
                  <a:schemeClr val="tx1"/>
                </a:solidFill>
                <a:latin typeface="+mn-lt"/>
                <a:ea typeface="+mn-ea"/>
                <a:cs typeface="+mn-cs"/>
              </a:rPr>
              <a:t>identificano dei domini di appartenenza della pagina web.</a:t>
            </a:r>
            <a:endParaRPr lang="it-IT" baseline="0" dirty="0" smtClean="0"/>
          </a:p>
          <a:p>
            <a:r>
              <a:rPr lang="it-IT" baseline="0" dirty="0" smtClean="0"/>
              <a:t>- I </a:t>
            </a:r>
            <a:r>
              <a:rPr lang="it-IT" baseline="0" dirty="0" err="1" smtClean="0"/>
              <a:t>Mainlemmas</a:t>
            </a:r>
            <a:r>
              <a:rPr lang="it-IT" baseline="0" dirty="0" smtClean="0"/>
              <a:t>: </a:t>
            </a:r>
            <a:r>
              <a:rPr lang="it-IT" sz="1000" kern="1200" baseline="0" dirty="0" smtClean="0">
                <a:solidFill>
                  <a:schemeClr val="tx1"/>
                </a:solidFill>
                <a:latin typeface="+mn-lt"/>
                <a:ea typeface="+mn-ea"/>
                <a:cs typeface="+mn-cs"/>
              </a:rPr>
              <a:t>identificano le parole più ricorrenti ed importanti dentro la pagina web</a:t>
            </a:r>
            <a:endParaRPr lang="it-IT"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I termini</a:t>
            </a:r>
            <a:r>
              <a:rPr lang="it-IT" baseline="0" dirty="0" smtClean="0"/>
              <a:t> estratti nei due modo precedenti vengono usati per costruire dei glossari separati, uno contenete i termini rilevanti estratti dalle pagine HTML ed uno contenete i termini delle pagine XML che corrispondono ai soli </a:t>
            </a:r>
            <a:r>
              <a:rPr lang="it-IT" baseline="0" dirty="0" err="1" smtClean="0"/>
              <a:t>entities</a:t>
            </a:r>
            <a:r>
              <a:rPr lang="it-IT" baseline="0" dirty="0" smtClean="0"/>
              <a:t> </a:t>
            </a:r>
            <a:r>
              <a:rPr lang="it-IT" baseline="0" dirty="0" err="1" smtClean="0"/>
              <a:t>domains</a:t>
            </a:r>
            <a:r>
              <a:rPr lang="it-IT" baseline="0" dirty="0" smtClean="0"/>
              <a:t> e </a:t>
            </a:r>
            <a:r>
              <a:rPr lang="it-IT" baseline="0" dirty="0" err="1" smtClean="0"/>
              <a:t>mainlemmas</a:t>
            </a:r>
            <a:r>
              <a:rPr lang="it-IT" baseline="0" dirty="0" smtClean="0"/>
              <a:t>, con a fianco a ciascun termine l’indicazione del valore di </a:t>
            </a:r>
            <a:r>
              <a:rPr lang="it-IT" baseline="0" dirty="0" err="1" smtClean="0"/>
              <a:t>term</a:t>
            </a:r>
            <a:r>
              <a:rPr lang="it-IT" baseline="0" dirty="0" smtClean="0"/>
              <a:t> </a:t>
            </a:r>
            <a:r>
              <a:rPr lang="it-IT" baseline="0" dirty="0" err="1" smtClean="0"/>
              <a:t>frequency</a:t>
            </a:r>
            <a:r>
              <a:rPr lang="it-IT" baseline="0" dirty="0" smtClean="0"/>
              <a:t>, cioè il numero di volte che quel termine ricorre all’interno dei documenti e di Inverse </a:t>
            </a:r>
            <a:r>
              <a:rPr lang="it-IT" baseline="0" dirty="0" err="1" smtClean="0"/>
              <a:t>Document</a:t>
            </a:r>
            <a:r>
              <a:rPr lang="it-IT" baseline="0" dirty="0" smtClean="0"/>
              <a:t> </a:t>
            </a:r>
            <a:r>
              <a:rPr lang="it-IT" baseline="0" dirty="0" err="1" smtClean="0"/>
              <a:t>Frequency</a:t>
            </a:r>
            <a:r>
              <a:rPr lang="it-IT" baseline="0" dirty="0" smtClean="0"/>
              <a:t>, indicante in quanti documenti quel termine occorre.</a:t>
            </a:r>
          </a:p>
          <a:p>
            <a:r>
              <a:rPr lang="it-IT" baseline="0" dirty="0" smtClean="0"/>
              <a:t>La generazione dei glossari viene fatta sia per le pagine che costituiscono il profilo dell’utente che per le pagine che costituiscono il sito di e-commerce, ricavando così 4 glossari differenti.</a:t>
            </a:r>
            <a:endParaRPr lang="it-IT"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marL="0" marR="0" indent="0" algn="l" defTabSz="779163" rtl="0" eaLnBrk="1" fontAlgn="auto" latinLnBrk="0" hangingPunct="1">
              <a:lnSpc>
                <a:spcPct val="100000"/>
              </a:lnSpc>
              <a:spcBef>
                <a:spcPts val="0"/>
              </a:spcBef>
              <a:spcAft>
                <a:spcPts val="0"/>
              </a:spcAft>
              <a:buClrTx/>
              <a:buSzTx/>
              <a:buFontTx/>
              <a:buNone/>
              <a:tabLst/>
              <a:defRPr/>
            </a:pPr>
            <a:r>
              <a:rPr lang="it-IT" dirty="0" smtClean="0"/>
              <a:t>In seguito il glossario formato dai</a:t>
            </a:r>
            <a:r>
              <a:rPr lang="it-IT" baseline="0" dirty="0" smtClean="0"/>
              <a:t> termini estratti dalle pagine XML del sito di e-commerce e il glossario formato dai termini estratte  dalle pagine HTML del sito e-commerce vengono impiegati per costruire due </a:t>
            </a:r>
            <a:r>
              <a:rPr lang="it-IT" baseline="0" dirty="0" err="1" smtClean="0"/>
              <a:t>inverted</a:t>
            </a:r>
            <a:r>
              <a:rPr lang="it-IT" baseline="0" dirty="0" smtClean="0"/>
              <a:t> </a:t>
            </a:r>
            <a:r>
              <a:rPr lang="it-IT" baseline="0" dirty="0" err="1" smtClean="0"/>
              <a:t>index</a:t>
            </a:r>
            <a:r>
              <a:rPr lang="it-IT" baseline="0" dirty="0" smtClean="0"/>
              <a:t> separati nei quali al loro interno sono state memorizzati 4 DICTIONARY  contenete oltre la lista dei documento dove è presente ciascun termine anche la lista dei termini sinonimi e lista dei termini correlati per ogni termine</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10" name="Triangolo rettangolo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77917" tIns="38958" rIns="77917" bIns="38958" anchor="ctr"/>
          <a:lstStyle>
            <a:extLst/>
          </a:lstStyle>
          <a:p>
            <a:pPr algn="ctr" eaLnBrk="1" latinLnBrk="0" hangingPunct="1"/>
            <a:endParaRPr kumimoji="0" lang="en-US"/>
          </a:p>
        </p:txBody>
      </p:sp>
      <p:sp>
        <p:nvSpPr>
          <p:cNvPr id="9" name="Titolo 8"/>
          <p:cNvSpPr>
            <a:spLocks noGrp="1"/>
          </p:cNvSpPr>
          <p:nvPr>
            <p:ph type="ctrTitle"/>
          </p:nvPr>
        </p:nvSpPr>
        <p:spPr>
          <a:xfrm>
            <a:off x="685800" y="1752606"/>
            <a:ext cx="7772400" cy="1829761"/>
          </a:xfrm>
        </p:spPr>
        <p:txBody>
          <a:bodyPr vert="horz" anchor="b">
            <a:normAutofit/>
            <a:scene3d>
              <a:camera prst="orthographicFront"/>
              <a:lightRig rig="soft" dir="t"/>
            </a:scene3d>
            <a:sp3d prstMaterial="softEdge">
              <a:bevelT w="25400" h="25400"/>
            </a:sp3d>
          </a:bodyPr>
          <a:lstStyle>
            <a:lvl1pPr algn="r">
              <a:defRPr sz="4100" b="1">
                <a:solidFill>
                  <a:schemeClr val="tx2"/>
                </a:solidFill>
                <a:effectLst>
                  <a:outerShdw blurRad="31750" dist="25400" dir="5400000" algn="tl" rotWithShape="0">
                    <a:srgbClr val="000000">
                      <a:alpha val="25000"/>
                    </a:srgbClr>
                  </a:outerShdw>
                </a:effectLst>
              </a:defRPr>
            </a:lvl1pPr>
            <a:extLst/>
          </a:lstStyle>
          <a:p>
            <a:r>
              <a:rPr kumimoji="0" lang="it-IT" smtClean="0"/>
              <a:t>Fare clic per modificare lo stile del titolo</a:t>
            </a:r>
            <a:endParaRPr kumimoji="0" lang="en-US"/>
          </a:p>
        </p:txBody>
      </p:sp>
      <p:sp>
        <p:nvSpPr>
          <p:cNvPr id="17" name="Sottotitolo 16"/>
          <p:cNvSpPr>
            <a:spLocks noGrp="1"/>
          </p:cNvSpPr>
          <p:nvPr>
            <p:ph type="subTitle" idx="1"/>
          </p:nvPr>
        </p:nvSpPr>
        <p:spPr>
          <a:xfrm>
            <a:off x="685800" y="3611607"/>
            <a:ext cx="7772400" cy="1199704"/>
          </a:xfrm>
        </p:spPr>
        <p:txBody>
          <a:bodyPr lIns="38958" rIns="38958"/>
          <a:lstStyle>
            <a:lvl1pPr marL="0" marR="54542" indent="0" algn="r">
              <a:buNone/>
              <a:defRPr>
                <a:solidFill>
                  <a:schemeClr val="tx2"/>
                </a:solidFill>
              </a:defRPr>
            </a:lvl1pPr>
            <a:lvl2pPr marL="389582" indent="0" algn="ctr">
              <a:buNone/>
            </a:lvl2pPr>
            <a:lvl3pPr marL="779163" indent="0" algn="ctr">
              <a:buNone/>
            </a:lvl3pPr>
            <a:lvl4pPr marL="1168745" indent="0" algn="ctr">
              <a:buNone/>
            </a:lvl4pPr>
            <a:lvl5pPr marL="1558326" indent="0" algn="ctr">
              <a:buNone/>
            </a:lvl5pPr>
            <a:lvl6pPr marL="1947908" indent="0" algn="ctr">
              <a:buNone/>
            </a:lvl6pPr>
            <a:lvl7pPr marL="2337489" indent="0" algn="ctr">
              <a:buNone/>
            </a:lvl7pPr>
            <a:lvl8pPr marL="2727071" indent="0" algn="ctr">
              <a:buNone/>
            </a:lvl8pPr>
            <a:lvl9pPr marL="3116652" indent="0" algn="ctr">
              <a:buNone/>
            </a:lvl9pPr>
            <a:extLst/>
          </a:lstStyle>
          <a:p>
            <a:r>
              <a:rPr kumimoji="0" lang="it-IT" smtClean="0"/>
              <a:t>Fare clic per modificare lo stile del sottotitolo dello schema</a:t>
            </a:r>
            <a:endParaRPr kumimoji="0" lang="en-US"/>
          </a:p>
        </p:txBody>
      </p:sp>
      <p:grpSp>
        <p:nvGrpSpPr>
          <p:cNvPr id="2" name="Gruppo 1"/>
          <p:cNvGrpSpPr/>
          <p:nvPr/>
        </p:nvGrpSpPr>
        <p:grpSpPr>
          <a:xfrm>
            <a:off x="-3763" y="4953000"/>
            <a:ext cx="9147765" cy="1912088"/>
            <a:chOff x="-3765" y="4832896"/>
            <a:chExt cx="9147765" cy="2032192"/>
          </a:xfrm>
        </p:grpSpPr>
        <p:sp>
          <p:nvSpPr>
            <p:cNvPr id="7" name="Figura a mano libera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igura a mano libera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igura a mano libera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Connettore 1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Segnaposto data 29"/>
          <p:cNvSpPr>
            <a:spLocks noGrp="1"/>
          </p:cNvSpPr>
          <p:nvPr>
            <p:ph type="dt" sz="half" idx="10"/>
          </p:nvPr>
        </p:nvSpPr>
        <p:spPr/>
        <p:txBody>
          <a:bodyPr/>
          <a:lstStyle>
            <a:lvl1pPr>
              <a:defRPr>
                <a:solidFill>
                  <a:srgbClr val="FFFFFF"/>
                </a:solidFill>
              </a:defRPr>
            </a:lvl1pPr>
            <a:extLst/>
          </a:lstStyle>
          <a:p>
            <a:fld id="{011E613B-0A28-412B-B7EB-9599D8023EED}" type="datetime1">
              <a:rPr lang="it-IT" smtClean="0"/>
              <a:pPr/>
              <a:t>23/09/2014</a:t>
            </a:fld>
            <a:endParaRPr lang="it-IT"/>
          </a:p>
        </p:txBody>
      </p:sp>
      <p:sp>
        <p:nvSpPr>
          <p:cNvPr id="19" name="Segnaposto piè di pagina 18"/>
          <p:cNvSpPr>
            <a:spLocks noGrp="1"/>
          </p:cNvSpPr>
          <p:nvPr>
            <p:ph type="ftr" sz="quarter" idx="11"/>
          </p:nvPr>
        </p:nvSpPr>
        <p:spPr/>
        <p:txBody>
          <a:bodyPr/>
          <a:lstStyle>
            <a:lvl1pPr>
              <a:defRPr>
                <a:solidFill>
                  <a:schemeClr val="accent1">
                    <a:tint val="20000"/>
                  </a:schemeClr>
                </a:solidFill>
              </a:defRPr>
            </a:lvl1pPr>
            <a:extLst/>
          </a:lstStyle>
          <a:p>
            <a:endParaRPr lang="it-IT"/>
          </a:p>
        </p:txBody>
      </p:sp>
      <p:sp>
        <p:nvSpPr>
          <p:cNvPr id="27" name="Segnaposto numero diapositiva 26"/>
          <p:cNvSpPr>
            <a:spLocks noGrp="1"/>
          </p:cNvSpPr>
          <p:nvPr>
            <p:ph type="sldNum" sz="quarter" idx="12"/>
          </p:nvPr>
        </p:nvSpPr>
        <p:spPr/>
        <p:txBody>
          <a:bodyPr/>
          <a:lstStyle>
            <a:lvl1pPr>
              <a:defRPr>
                <a:solidFill>
                  <a:srgbClr val="FFFFFF"/>
                </a:solidFill>
              </a:defRPr>
            </a:lvl1pPr>
            <a:extLst/>
          </a:lstStyle>
          <a:p>
            <a:fld id="{A87CB550-B617-4CB5-A79D-CA9F326B2FFD}"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extLs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1481334"/>
            <a:ext cx="8229600" cy="4386071"/>
          </a:xfrm>
        </p:spPr>
        <p:txBody>
          <a:bodyPr vert="eaVert"/>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4F8BFB35-F3A7-4606-BE78-3D1E828A3ADF}" type="datetime1">
              <a:rPr lang="it-IT" smtClean="0"/>
              <a:pPr/>
              <a:t>23/09/2014</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A87CB550-B617-4CB5-A79D-CA9F326B2FFD}"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844013" y="274645"/>
            <a:ext cx="1777470" cy="5592761"/>
          </a:xfrm>
        </p:spPr>
        <p:txBody>
          <a:bodyPr vert="eaVert"/>
          <a:lstStyle>
            <a:extLs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274641"/>
            <a:ext cx="6324600" cy="5592760"/>
          </a:xfrm>
        </p:spPr>
        <p:txBody>
          <a:bodyPr vert="eaVert"/>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9DD6024D-9A34-4B65-9661-950A62A1ABBB}" type="datetime1">
              <a:rPr lang="it-IT" smtClean="0"/>
              <a:pPr/>
              <a:t>23/09/2014</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A87CB550-B617-4CB5-A79D-CA9F326B2FFD}"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C6896089-96DC-40BF-A42A-828337C3B6A6}" type="datetime1">
              <a:rPr lang="it-IT" smtClean="0"/>
              <a:pPr/>
              <a:t>23/09/2014</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A87CB550-B617-4CB5-A79D-CA9F326B2FFD}" type="slidenum">
              <a:rPr lang="it-IT" smtClean="0"/>
              <a:pPr/>
              <a:t>‹N›</a:t>
            </a:fld>
            <a:endParaRPr lang="it-IT"/>
          </a:p>
        </p:txBody>
      </p:sp>
      <p:sp>
        <p:nvSpPr>
          <p:cNvPr id="7" name="Titolo 6"/>
          <p:cNvSpPr>
            <a:spLocks noGrp="1"/>
          </p:cNvSpPr>
          <p:nvPr>
            <p:ph type="title"/>
          </p:nvPr>
        </p:nvSpPr>
        <p:spPr/>
        <p:txBody>
          <a:bodyPr rtlCol="0"/>
          <a:lstStyle>
            <a:extLst/>
          </a:lstStyle>
          <a:p>
            <a:r>
              <a:rPr kumimoji="0" lang="it-IT" smtClean="0"/>
              <a:t>Fare clic per modificare lo stile del titolo</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2">
        <a:schemeClr val="bg1"/>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100" b="1" cap="none" baseline="0">
                <a:effectLst>
                  <a:outerShdw blurRad="31750" dist="25400" dir="5400000" algn="tl" rotWithShape="0">
                    <a:srgbClr val="000000">
                      <a:alpha val="25000"/>
                    </a:srgbClr>
                  </a:outerShdw>
                </a:effectLst>
              </a:defRPr>
            </a:lvl1pPr>
            <a:extLst/>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3922713" y="2931712"/>
            <a:ext cx="4572000" cy="1454888"/>
          </a:xfrm>
        </p:spPr>
        <p:txBody>
          <a:bodyPr lIns="77917" rIns="77917" anchor="t"/>
          <a:lstStyle>
            <a:lvl1pPr marL="0" indent="0" algn="l">
              <a:buNone/>
              <a:defRPr sz="2000">
                <a:solidFill>
                  <a:schemeClr val="tx1"/>
                </a:solidFill>
              </a:defRPr>
            </a:lvl1pPr>
            <a:lvl2pPr>
              <a:buNone/>
              <a:defRPr sz="1500">
                <a:solidFill>
                  <a:schemeClr val="tx1">
                    <a:tint val="75000"/>
                  </a:schemeClr>
                </a:solidFill>
              </a:defRPr>
            </a:lvl2pPr>
            <a:lvl3pPr>
              <a:buNone/>
              <a:defRPr sz="1400">
                <a:solidFill>
                  <a:schemeClr val="tx1">
                    <a:tint val="75000"/>
                  </a:schemeClr>
                </a:solidFill>
              </a:defRPr>
            </a:lvl3pPr>
            <a:lvl4pPr>
              <a:buNone/>
              <a:defRPr sz="1200">
                <a:solidFill>
                  <a:schemeClr val="tx1">
                    <a:tint val="75000"/>
                  </a:schemeClr>
                </a:solidFill>
              </a:defRPr>
            </a:lvl4pPr>
            <a:lvl5pPr>
              <a:buNone/>
              <a:defRPr sz="1200">
                <a:solidFill>
                  <a:schemeClr val="tx1">
                    <a:tint val="75000"/>
                  </a:schemeClr>
                </a:solidFill>
              </a:defRPr>
            </a:lvl5pPr>
            <a:extLst/>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extLst/>
          </a:lstStyle>
          <a:p>
            <a:fld id="{7FDF2D7F-667F-4F69-A27B-C43AD97FB6EF}" type="datetime1">
              <a:rPr lang="it-IT" smtClean="0"/>
              <a:pPr/>
              <a:t>23/09/2014</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A87CB550-B617-4CB5-A79D-CA9F326B2FFD}" type="slidenum">
              <a:rPr lang="it-IT" smtClean="0"/>
              <a:pPr/>
              <a:t>‹N›</a:t>
            </a:fld>
            <a:endParaRPr lang="it-IT"/>
          </a:p>
        </p:txBody>
      </p:sp>
      <p:sp>
        <p:nvSpPr>
          <p:cNvPr id="7" name="Gallone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lIns="77917" tIns="38958" rIns="77917" bIns="38958" anchor="ctr"/>
          <a:lstStyle>
            <a:extLst/>
          </a:lstStyle>
          <a:p>
            <a:pPr algn="l" eaLnBrk="1" latinLnBrk="0" hangingPunct="1"/>
            <a:endParaRPr kumimoji="0" lang="en-US"/>
          </a:p>
        </p:txBody>
      </p:sp>
      <p:sp>
        <p:nvSpPr>
          <p:cNvPr id="8" name="Gallone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lIns="77917" tIns="38958" rIns="77917" bIns="38958"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bg>
      <p:bgRef idx="1002">
        <a:schemeClr val="bg1"/>
      </p:bgRef>
    </p:bg>
    <p:spTree>
      <p:nvGrpSpPr>
        <p:cNvPr id="1" name=""/>
        <p:cNvGrpSpPr/>
        <p:nvPr/>
      </p:nvGrpSpPr>
      <p:grpSpPr>
        <a:xfrm>
          <a:off x="0" y="0"/>
          <a:ext cx="0" cy="0"/>
          <a:chOff x="0" y="0"/>
          <a:chExt cx="0" cy="0"/>
        </a:xfrm>
      </p:grpSpPr>
      <p:sp>
        <p:nvSpPr>
          <p:cNvPr id="3" name="Segnaposto contenuto 2"/>
          <p:cNvSpPr>
            <a:spLocks noGrp="1"/>
          </p:cNvSpPr>
          <p:nvPr>
            <p:ph sz="half" idx="1"/>
          </p:nvPr>
        </p:nvSpPr>
        <p:spPr>
          <a:xfrm>
            <a:off x="457200" y="1481331"/>
            <a:ext cx="4038600" cy="4525963"/>
          </a:xfrm>
        </p:spPr>
        <p:txBody>
          <a:bodyPr/>
          <a:lstStyle>
            <a:lvl1pPr>
              <a:defRPr sz="2400"/>
            </a:lvl1pPr>
            <a:lvl2pPr>
              <a:defRPr sz="2000"/>
            </a:lvl2pPr>
            <a:lvl3pPr>
              <a:defRPr sz="1700"/>
            </a:lvl3pPr>
            <a:lvl4pPr>
              <a:defRPr sz="1500"/>
            </a:lvl4pPr>
            <a:lvl5pPr>
              <a:defRPr sz="15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4648200" y="1481331"/>
            <a:ext cx="4038600" cy="4525963"/>
          </a:xfrm>
        </p:spPr>
        <p:txBody>
          <a:bodyPr/>
          <a:lstStyle>
            <a:lvl1pPr>
              <a:defRPr sz="2400"/>
            </a:lvl1pPr>
            <a:lvl2pPr>
              <a:defRPr sz="2000"/>
            </a:lvl2pPr>
            <a:lvl3pPr>
              <a:defRPr sz="1700"/>
            </a:lvl3pPr>
            <a:lvl4pPr>
              <a:defRPr sz="1500"/>
            </a:lvl4pPr>
            <a:lvl5pPr>
              <a:defRPr sz="15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extLst/>
          </a:lstStyle>
          <a:p>
            <a:fld id="{51486046-96A5-4ACD-A308-6D1409D3F8F7}" type="datetime1">
              <a:rPr lang="it-IT" smtClean="0"/>
              <a:pPr/>
              <a:t>23/09/2014</a:t>
            </a:fld>
            <a:endParaRPr lang="it-IT"/>
          </a:p>
        </p:txBody>
      </p:sp>
      <p:sp>
        <p:nvSpPr>
          <p:cNvPr id="6" name="Segnaposto piè di pagina 5"/>
          <p:cNvSpPr>
            <a:spLocks noGrp="1"/>
          </p:cNvSpPr>
          <p:nvPr>
            <p:ph type="ftr" sz="quarter" idx="11"/>
          </p:nvPr>
        </p:nvSpPr>
        <p:spPr/>
        <p:txBody>
          <a:bodyPr/>
          <a:lstStyle>
            <a:extLst/>
          </a:lstStyle>
          <a:p>
            <a:endParaRPr lang="it-IT"/>
          </a:p>
        </p:txBody>
      </p:sp>
      <p:sp>
        <p:nvSpPr>
          <p:cNvPr id="7" name="Segnaposto numero diapositiva 6"/>
          <p:cNvSpPr>
            <a:spLocks noGrp="1"/>
          </p:cNvSpPr>
          <p:nvPr>
            <p:ph type="sldNum" sz="quarter" idx="12"/>
          </p:nvPr>
        </p:nvSpPr>
        <p:spPr/>
        <p:txBody>
          <a:bodyPr/>
          <a:lstStyle>
            <a:extLst/>
          </a:lstStyle>
          <a:p>
            <a:fld id="{A87CB550-B617-4CB5-A79D-CA9F326B2FFD}" type="slidenum">
              <a:rPr lang="it-IT" smtClean="0"/>
              <a:pPr/>
              <a:t>‹N›</a:t>
            </a:fld>
            <a:endParaRPr lang="it-IT"/>
          </a:p>
        </p:txBody>
      </p:sp>
      <p:sp>
        <p:nvSpPr>
          <p:cNvPr id="8" name="Titolo 7"/>
          <p:cNvSpPr>
            <a:spLocks noGrp="1"/>
          </p:cNvSpPr>
          <p:nvPr>
            <p:ph type="title"/>
          </p:nvPr>
        </p:nvSpPr>
        <p:spPr/>
        <p:txBody>
          <a:bodyPr rtlCol="0"/>
          <a:lstStyle>
            <a:extLst/>
          </a:lstStyle>
          <a:p>
            <a:r>
              <a:rPr kumimoji="0" lang="it-IT" smtClean="0"/>
              <a:t>Fare clic per modificare lo stile del titolo</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bg>
      <p:bgRef idx="1003">
        <a:schemeClr val="bg1"/>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1"/>
            <a:ext cx="8229600" cy="1143000"/>
          </a:xfrm>
        </p:spPr>
        <p:txBody>
          <a:bodyPr anchor="ctr"/>
          <a:lstStyle>
            <a:lvl1pPr>
              <a:defRPr/>
            </a:lvl1pPr>
            <a:extLst/>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55832" anchor="ctr"/>
          <a:lstStyle>
            <a:lvl1pPr marL="0" indent="0">
              <a:buNone/>
              <a:defRPr sz="2000" b="0">
                <a:solidFill>
                  <a:schemeClr val="bg1"/>
                </a:solidFill>
              </a:defRPr>
            </a:lvl1pPr>
            <a:lvl2pPr>
              <a:buNone/>
              <a:defRPr sz="1700" b="1"/>
            </a:lvl2pPr>
            <a:lvl3pPr>
              <a:buNone/>
              <a:defRPr sz="1500" b="1"/>
            </a:lvl3pPr>
            <a:lvl4pPr>
              <a:buNone/>
              <a:defRPr sz="1400" b="1"/>
            </a:lvl4pPr>
            <a:lvl5pPr>
              <a:buNone/>
              <a:defRPr sz="1400" b="1"/>
            </a:lvl5pPr>
            <a:extLst/>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45030" y="5410200"/>
            <a:ext cx="4041775" cy="762000"/>
          </a:xfrm>
          <a:solidFill>
            <a:schemeClr val="accent1"/>
          </a:solidFill>
          <a:ln w="9652">
            <a:solidFill>
              <a:schemeClr val="accent1"/>
            </a:solidFill>
            <a:miter lim="800000"/>
          </a:ln>
        </p:spPr>
        <p:txBody>
          <a:bodyPr lIns="155832" anchor="ctr"/>
          <a:lstStyle>
            <a:lvl1pPr marL="0" indent="0">
              <a:buNone/>
              <a:defRPr sz="2000" b="0">
                <a:solidFill>
                  <a:schemeClr val="bg1"/>
                </a:solidFill>
              </a:defRPr>
            </a:lvl1pPr>
            <a:lvl2pPr>
              <a:buNone/>
              <a:defRPr sz="1700" b="1"/>
            </a:lvl2pPr>
            <a:lvl3pPr>
              <a:buNone/>
              <a:defRPr sz="1500" b="1"/>
            </a:lvl3pPr>
            <a:lvl4pPr>
              <a:buNone/>
              <a:defRPr sz="1400" b="1"/>
            </a:lvl4pPr>
            <a:lvl5pPr>
              <a:buNone/>
              <a:defRPr sz="1400" b="1"/>
            </a:lvl5pPr>
            <a:extLst/>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457200" y="1444297"/>
            <a:ext cx="4040188" cy="3941763"/>
          </a:xfrm>
          <a:ln>
            <a:noFill/>
            <a:prstDash val="sysDash"/>
            <a:miter lim="800000"/>
          </a:ln>
        </p:spPr>
        <p:txBody>
          <a:bodyPr/>
          <a:lstStyle>
            <a:lvl1pPr>
              <a:defRPr sz="2000"/>
            </a:lvl1pPr>
            <a:lvl2pPr>
              <a:defRPr sz="1700"/>
            </a:lvl2pPr>
            <a:lvl3pPr>
              <a:defRPr sz="1500"/>
            </a:lvl3pPr>
            <a:lvl4pPr>
              <a:defRPr sz="1400"/>
            </a:lvl4pPr>
            <a:lvl5pPr>
              <a:defRPr sz="14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645030" y="1444297"/>
            <a:ext cx="4041775" cy="3941763"/>
          </a:xfrm>
          <a:ln>
            <a:noFill/>
            <a:prstDash val="sysDash"/>
            <a:miter lim="800000"/>
          </a:ln>
        </p:spPr>
        <p:txBody>
          <a:bodyPr/>
          <a:lstStyle>
            <a:lvl1pPr>
              <a:spcBef>
                <a:spcPts val="0"/>
              </a:spcBef>
              <a:defRPr sz="2000"/>
            </a:lvl1pPr>
            <a:lvl2pPr>
              <a:defRPr sz="1700"/>
            </a:lvl2pPr>
            <a:lvl3pPr>
              <a:defRPr sz="1500"/>
            </a:lvl3pPr>
            <a:lvl4pPr>
              <a:defRPr sz="1400"/>
            </a:lvl4pPr>
            <a:lvl5pPr>
              <a:defRPr sz="14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extLst/>
          </a:lstStyle>
          <a:p>
            <a:fld id="{84EDF72C-6929-47B8-9507-2298AAC135BE}" type="datetime1">
              <a:rPr lang="it-IT" smtClean="0"/>
              <a:pPr/>
              <a:t>23/09/2014</a:t>
            </a:fld>
            <a:endParaRPr lang="it-IT"/>
          </a:p>
        </p:txBody>
      </p:sp>
      <p:sp>
        <p:nvSpPr>
          <p:cNvPr id="8" name="Segnaposto piè di pagina 7"/>
          <p:cNvSpPr>
            <a:spLocks noGrp="1"/>
          </p:cNvSpPr>
          <p:nvPr>
            <p:ph type="ftr" sz="quarter" idx="11"/>
          </p:nvPr>
        </p:nvSpPr>
        <p:spPr/>
        <p:txBody>
          <a:bodyPr/>
          <a:lstStyle>
            <a:extLst/>
          </a:lstStyle>
          <a:p>
            <a:endParaRPr lang="it-IT"/>
          </a:p>
        </p:txBody>
      </p:sp>
      <p:sp>
        <p:nvSpPr>
          <p:cNvPr id="9" name="Segnaposto numero diapositiva 8"/>
          <p:cNvSpPr>
            <a:spLocks noGrp="1"/>
          </p:cNvSpPr>
          <p:nvPr>
            <p:ph type="sldNum" sz="quarter" idx="12"/>
          </p:nvPr>
        </p:nvSpPr>
        <p:spPr/>
        <p:txBody>
          <a:bodyPr/>
          <a:lstStyle>
            <a:extLst/>
          </a:lstStyle>
          <a:p>
            <a:fld id="{A87CB550-B617-4CB5-A79D-CA9F326B2FFD}" type="slidenum">
              <a:rPr lang="it-IT" smtClean="0"/>
              <a:pPr/>
              <a:t>‹N›</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bg>
      <p:bgRef idx="1002">
        <a:schemeClr val="bg1"/>
      </p:bgRef>
    </p:bg>
    <p:spTree>
      <p:nvGrpSpPr>
        <p:cNvPr id="1" name=""/>
        <p:cNvGrpSpPr/>
        <p:nvPr/>
      </p:nvGrpSpPr>
      <p:grpSpPr>
        <a:xfrm>
          <a:off x="0" y="0"/>
          <a:ext cx="0" cy="0"/>
          <a:chOff x="0" y="0"/>
          <a:chExt cx="0" cy="0"/>
        </a:xfrm>
      </p:grpSpPr>
      <p:sp>
        <p:nvSpPr>
          <p:cNvPr id="3" name="Segnaposto data 2"/>
          <p:cNvSpPr>
            <a:spLocks noGrp="1"/>
          </p:cNvSpPr>
          <p:nvPr>
            <p:ph type="dt" sz="half" idx="10"/>
          </p:nvPr>
        </p:nvSpPr>
        <p:spPr/>
        <p:txBody>
          <a:bodyPr/>
          <a:lstStyle>
            <a:extLst/>
          </a:lstStyle>
          <a:p>
            <a:fld id="{6B7123BF-A29F-4CE2-9E01-A9E8AFEFF953}" type="datetime1">
              <a:rPr lang="it-IT" smtClean="0"/>
              <a:pPr/>
              <a:t>23/09/2014</a:t>
            </a:fld>
            <a:endParaRPr lang="it-IT"/>
          </a:p>
        </p:txBody>
      </p:sp>
      <p:sp>
        <p:nvSpPr>
          <p:cNvPr id="4" name="Segnaposto piè di pagina 3"/>
          <p:cNvSpPr>
            <a:spLocks noGrp="1"/>
          </p:cNvSpPr>
          <p:nvPr>
            <p:ph type="ftr" sz="quarter" idx="11"/>
          </p:nvPr>
        </p:nvSpPr>
        <p:spPr/>
        <p:txBody>
          <a:bodyPr/>
          <a:lstStyle>
            <a:extLst/>
          </a:lstStyle>
          <a:p>
            <a:endParaRPr lang="it-IT"/>
          </a:p>
        </p:txBody>
      </p:sp>
      <p:sp>
        <p:nvSpPr>
          <p:cNvPr id="5" name="Segnaposto numero diapositiva 4"/>
          <p:cNvSpPr>
            <a:spLocks noGrp="1"/>
          </p:cNvSpPr>
          <p:nvPr>
            <p:ph type="sldNum" sz="quarter" idx="12"/>
          </p:nvPr>
        </p:nvSpPr>
        <p:spPr/>
        <p:txBody>
          <a:bodyPr/>
          <a:lstStyle>
            <a:extLst/>
          </a:lstStyle>
          <a:p>
            <a:fld id="{A87CB550-B617-4CB5-A79D-CA9F326B2FFD}" type="slidenum">
              <a:rPr lang="it-IT" smtClean="0"/>
              <a:pPr/>
              <a:t>‹N›</a:t>
            </a:fld>
            <a:endParaRPr lang="it-IT"/>
          </a:p>
        </p:txBody>
      </p:sp>
      <p:sp>
        <p:nvSpPr>
          <p:cNvPr id="6" name="Titolo 5"/>
          <p:cNvSpPr>
            <a:spLocks noGrp="1"/>
          </p:cNvSpPr>
          <p:nvPr>
            <p:ph type="title"/>
          </p:nvPr>
        </p:nvSpPr>
        <p:spPr/>
        <p:txBody>
          <a:bodyPr rtlCol="0"/>
          <a:lstStyle>
            <a:extLst/>
          </a:lstStyle>
          <a:p>
            <a:r>
              <a:rPr kumimoji="0" lang="it-IT" smtClean="0"/>
              <a:t>Fare clic per modificare lo stile del titolo</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extLst/>
          </a:lstStyle>
          <a:p>
            <a:fld id="{2BCBAF99-3D9E-42FE-960D-03E020541FB2}" type="datetime1">
              <a:rPr lang="it-IT" smtClean="0"/>
              <a:pPr/>
              <a:t>23/09/2014</a:t>
            </a:fld>
            <a:endParaRPr lang="it-IT"/>
          </a:p>
        </p:txBody>
      </p:sp>
      <p:sp>
        <p:nvSpPr>
          <p:cNvPr id="3" name="Segnaposto piè di pagina 2"/>
          <p:cNvSpPr>
            <a:spLocks noGrp="1"/>
          </p:cNvSpPr>
          <p:nvPr>
            <p:ph type="ftr" sz="quarter" idx="11"/>
          </p:nvPr>
        </p:nvSpPr>
        <p:spPr/>
        <p:txBody>
          <a:bodyPr/>
          <a:lstStyle>
            <a:extLst/>
          </a:lstStyle>
          <a:p>
            <a:endParaRPr lang="it-IT"/>
          </a:p>
        </p:txBody>
      </p:sp>
      <p:sp>
        <p:nvSpPr>
          <p:cNvPr id="4" name="Segnaposto numero diapositiva 3"/>
          <p:cNvSpPr>
            <a:spLocks noGrp="1"/>
          </p:cNvSpPr>
          <p:nvPr>
            <p:ph type="sldNum" sz="quarter" idx="12"/>
          </p:nvPr>
        </p:nvSpPr>
        <p:spPr/>
        <p:txBody>
          <a:bodyPr/>
          <a:lstStyle>
            <a:extLst/>
          </a:lstStyle>
          <a:p>
            <a:fld id="{A87CB550-B617-4CB5-A79D-CA9F326B2FFD}"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bg>
      <p:bgRef idx="1003">
        <a:schemeClr val="bg1"/>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100" b="0">
                <a:solidFill>
                  <a:schemeClr val="accent1"/>
                </a:solidFill>
                <a:effectLst/>
              </a:defRPr>
            </a:lvl1pPr>
            <a:extLst/>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4419600" y="5355103"/>
            <a:ext cx="3974592" cy="914400"/>
          </a:xfrm>
        </p:spPr>
        <p:txBody>
          <a:bodyPr/>
          <a:lstStyle>
            <a:lvl1pPr marL="0" indent="0" algn="r">
              <a:buNone/>
              <a:defRPr sz="1400"/>
            </a:lvl1pPr>
            <a:lvl2pPr>
              <a:buNone/>
              <a:defRPr sz="1000"/>
            </a:lvl2pPr>
            <a:lvl3pPr>
              <a:buNone/>
              <a:defRPr sz="900"/>
            </a:lvl3pPr>
            <a:lvl4pPr>
              <a:buNone/>
              <a:defRPr sz="800"/>
            </a:lvl4pPr>
            <a:lvl5pPr>
              <a:buNone/>
              <a:defRPr sz="800"/>
            </a:lvl5pPr>
            <a:extLst/>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914400" y="274320"/>
            <a:ext cx="7479792" cy="4572000"/>
          </a:xfrm>
        </p:spPr>
        <p:txBody>
          <a:bodyPr/>
          <a:lstStyle>
            <a:lvl1pPr>
              <a:defRPr sz="2700"/>
            </a:lvl1pPr>
            <a:lvl2pPr>
              <a:defRPr sz="2400"/>
            </a:lvl2pPr>
            <a:lvl3pPr>
              <a:defRPr sz="2000"/>
            </a:lvl3pPr>
            <a:lvl4pPr>
              <a:defRPr sz="1700"/>
            </a:lvl4pPr>
            <a:lvl5pPr>
              <a:defRPr sz="17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a:xfrm>
            <a:off x="6727032" y="6407944"/>
            <a:ext cx="1920240" cy="365760"/>
          </a:xfrm>
        </p:spPr>
        <p:txBody>
          <a:bodyPr/>
          <a:lstStyle>
            <a:extLst/>
          </a:lstStyle>
          <a:p>
            <a:fld id="{C39A00A7-610B-4F3C-ACE6-DB2766605A57}" type="datetime1">
              <a:rPr lang="it-IT" smtClean="0"/>
              <a:pPr/>
              <a:t>23/09/2014</a:t>
            </a:fld>
            <a:endParaRPr lang="it-IT"/>
          </a:p>
        </p:txBody>
      </p:sp>
      <p:sp>
        <p:nvSpPr>
          <p:cNvPr id="6" name="Segnaposto piè di pagina 5"/>
          <p:cNvSpPr>
            <a:spLocks noGrp="1"/>
          </p:cNvSpPr>
          <p:nvPr>
            <p:ph type="ftr" sz="quarter" idx="11"/>
          </p:nvPr>
        </p:nvSpPr>
        <p:spPr/>
        <p:txBody>
          <a:bodyPr/>
          <a:lstStyle>
            <a:extLst/>
          </a:lstStyle>
          <a:p>
            <a:endParaRPr lang="it-IT"/>
          </a:p>
        </p:txBody>
      </p:sp>
      <p:sp>
        <p:nvSpPr>
          <p:cNvPr id="7" name="Segnaposto numero diapositiva 6"/>
          <p:cNvSpPr>
            <a:spLocks noGrp="1"/>
          </p:cNvSpPr>
          <p:nvPr>
            <p:ph type="sldNum" sz="quarter" idx="12"/>
          </p:nvPr>
        </p:nvSpPr>
        <p:spPr/>
        <p:txBody>
          <a:bodyPr/>
          <a:lstStyle>
            <a:extLst/>
          </a:lstStyle>
          <a:p>
            <a:fld id="{A87CB550-B617-4CB5-A79D-CA9F326B2FFD}" type="slidenum">
              <a:rPr lang="it-IT" smtClean="0"/>
              <a:pPr/>
              <a:t>‹N›</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bg>
      <p:bgRef idx="1002">
        <a:schemeClr val="bg1"/>
      </p:bgRef>
    </p:bg>
    <p:spTree>
      <p:nvGrpSpPr>
        <p:cNvPr id="1" name=""/>
        <p:cNvGrpSpPr/>
        <p:nvPr/>
      </p:nvGrpSpPr>
      <p:grpSpPr>
        <a:xfrm>
          <a:off x="0" y="0"/>
          <a:ext cx="0" cy="0"/>
          <a:chOff x="0" y="0"/>
          <a:chExt cx="0" cy="0"/>
        </a:xfrm>
      </p:grpSpPr>
      <p:sp>
        <p:nvSpPr>
          <p:cNvPr id="4" name="Segnaposto testo 3"/>
          <p:cNvSpPr>
            <a:spLocks noGrp="1"/>
          </p:cNvSpPr>
          <p:nvPr>
            <p:ph type="body" sz="half" idx="2"/>
          </p:nvPr>
        </p:nvSpPr>
        <p:spPr>
          <a:xfrm>
            <a:off x="1141232" y="5443403"/>
            <a:ext cx="7162800" cy="648232"/>
          </a:xfrm>
          <a:noFill/>
        </p:spPr>
        <p:txBody>
          <a:bodyPr lIns="77917" tIns="0" rIns="77917" anchor="t"/>
          <a:lstStyle>
            <a:lvl1pPr marL="0" marR="15583" indent="0" algn="r">
              <a:buNone/>
              <a:defRPr sz="1200"/>
            </a:lvl1pPr>
            <a:lvl2pPr>
              <a:defRPr sz="1000"/>
            </a:lvl2pPr>
            <a:lvl3pPr>
              <a:defRPr sz="900"/>
            </a:lvl3pPr>
            <a:lvl4pPr>
              <a:defRPr sz="800"/>
            </a:lvl4pPr>
            <a:lvl5pPr>
              <a:defRPr sz="800"/>
            </a:lvl5pPr>
            <a:extLst/>
          </a:lstStyle>
          <a:p>
            <a:pPr lvl="0" eaLnBrk="1" latinLnBrk="0" hangingPunct="1"/>
            <a:r>
              <a:rPr kumimoji="0" lang="it-IT" smtClean="0"/>
              <a:t>Fare clic per modificare stili del testo dello schema</a:t>
            </a:r>
          </a:p>
        </p:txBody>
      </p:sp>
      <p:sp>
        <p:nvSpPr>
          <p:cNvPr id="3" name="Segnaposto immagine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2700"/>
            </a:lvl1pPr>
            <a:extLst/>
          </a:lstStyle>
          <a:p>
            <a:r>
              <a:rPr kumimoji="0" lang="it-IT" smtClean="0"/>
              <a:t>Fare clic sull'icona per inserire un'immagine</a:t>
            </a:r>
            <a:endParaRPr kumimoji="0" lang="en-US" dirty="0"/>
          </a:p>
        </p:txBody>
      </p:sp>
      <p:sp>
        <p:nvSpPr>
          <p:cNvPr id="5" name="Segnaposto data 4"/>
          <p:cNvSpPr>
            <a:spLocks noGrp="1"/>
          </p:cNvSpPr>
          <p:nvPr>
            <p:ph type="dt" sz="half" idx="10"/>
          </p:nvPr>
        </p:nvSpPr>
        <p:spPr/>
        <p:txBody>
          <a:bodyPr/>
          <a:lstStyle>
            <a:lvl1pPr>
              <a:defRPr>
                <a:solidFill>
                  <a:schemeClr val="tx1"/>
                </a:solidFill>
              </a:defRPr>
            </a:lvl1pPr>
            <a:extLst/>
          </a:lstStyle>
          <a:p>
            <a:fld id="{0458DD3A-A963-4712-BF85-A51E6FADD459}" type="datetime1">
              <a:rPr lang="it-IT" smtClean="0"/>
              <a:pPr/>
              <a:t>23/09/2014</a:t>
            </a:fld>
            <a:endParaRPr lang="it-IT"/>
          </a:p>
        </p:txBody>
      </p:sp>
      <p:sp>
        <p:nvSpPr>
          <p:cNvPr id="6" name="Segnaposto piè di pagina 5"/>
          <p:cNvSpPr>
            <a:spLocks noGrp="1"/>
          </p:cNvSpPr>
          <p:nvPr>
            <p:ph type="ftr" sz="quarter" idx="11"/>
          </p:nvPr>
        </p:nvSpPr>
        <p:spPr>
          <a:xfrm>
            <a:off x="4380077" y="6407946"/>
            <a:ext cx="2350681" cy="365125"/>
          </a:xfrm>
        </p:spPr>
        <p:txBody>
          <a:bodyPr/>
          <a:lstStyle>
            <a:lvl1pPr>
              <a:defRPr>
                <a:solidFill>
                  <a:schemeClr val="tx1"/>
                </a:solidFill>
              </a:defRPr>
            </a:lvl1pPr>
            <a:extLst/>
          </a:lstStyle>
          <a:p>
            <a:endParaRPr lang="it-IT"/>
          </a:p>
        </p:txBody>
      </p:sp>
      <p:sp>
        <p:nvSpPr>
          <p:cNvPr id="7" name="Segnaposto numero diapositiva 6"/>
          <p:cNvSpPr>
            <a:spLocks noGrp="1"/>
          </p:cNvSpPr>
          <p:nvPr>
            <p:ph type="sldNum" sz="quarter" idx="12"/>
          </p:nvPr>
        </p:nvSpPr>
        <p:spPr/>
        <p:txBody>
          <a:bodyPr/>
          <a:lstStyle>
            <a:lvl1pPr>
              <a:defRPr>
                <a:solidFill>
                  <a:schemeClr val="tx1"/>
                </a:solidFill>
              </a:defRPr>
            </a:lvl1pPr>
            <a:extLst/>
          </a:lstStyle>
          <a:p>
            <a:fld id="{A87CB550-B617-4CB5-A79D-CA9F326B2FFD}" type="slidenum">
              <a:rPr lang="it-IT" smtClean="0"/>
              <a:pPr/>
              <a:t>‹N›</a:t>
            </a:fld>
            <a:endParaRPr lang="it-IT"/>
          </a:p>
        </p:txBody>
      </p:sp>
      <p:sp>
        <p:nvSpPr>
          <p:cNvPr id="2" name="Titolo 1"/>
          <p:cNvSpPr>
            <a:spLocks noGrp="1"/>
          </p:cNvSpPr>
          <p:nvPr>
            <p:ph type="title"/>
          </p:nvPr>
        </p:nvSpPr>
        <p:spPr>
          <a:xfrm>
            <a:off x="228602" y="4865123"/>
            <a:ext cx="8075432" cy="562672"/>
          </a:xfrm>
          <a:noFill/>
        </p:spPr>
        <p:txBody>
          <a:bodyPr anchor="t">
            <a:sp3d prstMaterial="softEdge"/>
          </a:bodyPr>
          <a:lstStyle>
            <a:lvl1pPr marR="0" algn="r">
              <a:buNone/>
              <a:defRPr sz="2600" b="0">
                <a:solidFill>
                  <a:schemeClr val="accent1"/>
                </a:solidFill>
                <a:effectLst>
                  <a:outerShdw blurRad="50800" dist="25000" dir="5400000" algn="t" rotWithShape="0">
                    <a:prstClr val="black">
                      <a:alpha val="45000"/>
                    </a:prstClr>
                  </a:outerShdw>
                </a:effectLst>
              </a:defRPr>
            </a:lvl1pPr>
            <a:extLst/>
          </a:lstStyle>
          <a:p>
            <a:r>
              <a:rPr kumimoji="0" lang="it-IT" smtClean="0"/>
              <a:t>Fare clic per modificare lo stile del titolo</a:t>
            </a:r>
            <a:endParaRPr kumimoji="0" lang="en-US"/>
          </a:p>
        </p:txBody>
      </p:sp>
      <p:sp>
        <p:nvSpPr>
          <p:cNvPr id="8" name="Figura a mano libera 7"/>
          <p:cNvSpPr>
            <a:spLocks/>
          </p:cNvSpPr>
          <p:nvPr/>
        </p:nvSpPr>
        <p:spPr bwMode="auto">
          <a:xfrm>
            <a:off x="499274" y="5944939"/>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77917" tIns="38958" rIns="77917" bIns="38958" anchor="t" compatLnSpc="1"/>
          <a:lstStyle>
            <a:extLst/>
          </a:lstStyle>
          <a:p>
            <a:endParaRPr kumimoji="0" lang="en-US"/>
          </a:p>
        </p:txBody>
      </p:sp>
      <p:sp>
        <p:nvSpPr>
          <p:cNvPr id="9" name="Figura a mano libera 8"/>
          <p:cNvSpPr>
            <a:spLocks/>
          </p:cNvSpPr>
          <p:nvPr/>
        </p:nvSpPr>
        <p:spPr bwMode="auto">
          <a:xfrm>
            <a:off x="485721" y="5939013"/>
            <a:ext cx="3690451" cy="93345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77917" tIns="38958" rIns="77917" bIns="38958" anchor="t" compatLnSpc="1"/>
          <a:lstStyle>
            <a:extLst/>
          </a:lstStyle>
          <a:p>
            <a:endParaRPr kumimoji="0" lang="en-US"/>
          </a:p>
        </p:txBody>
      </p:sp>
      <p:sp>
        <p:nvSpPr>
          <p:cNvPr id="10" name="Triangolo rettangolo 9"/>
          <p:cNvSpPr>
            <a:spLocks/>
          </p:cNvSpPr>
          <p:nvPr/>
        </p:nvSpPr>
        <p:spPr bwMode="auto">
          <a:xfrm>
            <a:off x="-6042" y="5791255"/>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77917" tIns="38958" rIns="77917" bIns="38958" anchor="ctr" compatLnSpc="1"/>
          <a:lstStyle>
            <a:extLst/>
          </a:lstStyle>
          <a:p>
            <a:pPr algn="ctr" eaLnBrk="1" latinLnBrk="0" hangingPunct="1"/>
            <a:endParaRPr kumimoji="0" lang="en-US"/>
          </a:p>
        </p:txBody>
      </p:sp>
      <p:cxnSp>
        <p:nvCxnSpPr>
          <p:cNvPr id="11" name="Connettore 1 10"/>
          <p:cNvCxnSpPr/>
          <p:nvPr/>
        </p:nvCxnSpPr>
        <p:spPr>
          <a:xfrm>
            <a:off x="-9235" y="5787743"/>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Gallone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lIns="77917" tIns="38958" rIns="77917" bIns="38958" anchor="ctr"/>
          <a:lstStyle>
            <a:extLst/>
          </a:lstStyle>
          <a:p>
            <a:pPr algn="l" eaLnBrk="1" latinLnBrk="0" hangingPunct="1"/>
            <a:endParaRPr kumimoji="0" lang="en-US"/>
          </a:p>
        </p:txBody>
      </p:sp>
      <p:sp>
        <p:nvSpPr>
          <p:cNvPr id="13" name="Gallone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lIns="77917" tIns="38958" rIns="77917" bIns="38958"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igura a mano libera 12"/>
          <p:cNvSpPr>
            <a:spLocks/>
          </p:cNvSpPr>
          <p:nvPr/>
        </p:nvSpPr>
        <p:spPr bwMode="auto">
          <a:xfrm>
            <a:off x="499274" y="5944939"/>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77917" tIns="38958" rIns="77917" bIns="38958" anchor="t" compatLnSpc="1"/>
          <a:lstStyle>
            <a:extLst/>
          </a:lstStyle>
          <a:p>
            <a:endParaRPr kumimoji="0" lang="en-US"/>
          </a:p>
        </p:txBody>
      </p:sp>
      <p:sp>
        <p:nvSpPr>
          <p:cNvPr id="12" name="Figura a mano libera 11"/>
          <p:cNvSpPr>
            <a:spLocks/>
          </p:cNvSpPr>
          <p:nvPr/>
        </p:nvSpPr>
        <p:spPr bwMode="auto">
          <a:xfrm>
            <a:off x="485721" y="5939013"/>
            <a:ext cx="3690451" cy="93345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77917" tIns="38958" rIns="77917" bIns="38958" anchor="t" compatLnSpc="1"/>
          <a:lstStyle>
            <a:extLst/>
          </a:lstStyle>
          <a:p>
            <a:endParaRPr kumimoji="0" lang="en-US"/>
          </a:p>
        </p:txBody>
      </p:sp>
      <p:sp>
        <p:nvSpPr>
          <p:cNvPr id="14" name="Triangolo rettangolo 13"/>
          <p:cNvSpPr>
            <a:spLocks/>
          </p:cNvSpPr>
          <p:nvPr/>
        </p:nvSpPr>
        <p:spPr bwMode="auto">
          <a:xfrm>
            <a:off x="-6042" y="5791255"/>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77917" tIns="38958" rIns="77917" bIns="38958" anchor="ctr" compatLnSpc="1"/>
          <a:lstStyle>
            <a:extLst/>
          </a:lstStyle>
          <a:p>
            <a:pPr algn="ctr" eaLnBrk="1" latinLnBrk="0" hangingPunct="1"/>
            <a:endParaRPr kumimoji="0" lang="en-US"/>
          </a:p>
        </p:txBody>
      </p:sp>
      <p:cxnSp>
        <p:nvCxnSpPr>
          <p:cNvPr id="15" name="Connettore 1 14"/>
          <p:cNvCxnSpPr/>
          <p:nvPr/>
        </p:nvCxnSpPr>
        <p:spPr>
          <a:xfrm>
            <a:off x="-9235" y="5787743"/>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Segnaposto titolo 8"/>
          <p:cNvSpPr>
            <a:spLocks noGrp="1"/>
          </p:cNvSpPr>
          <p:nvPr>
            <p:ph type="title"/>
          </p:nvPr>
        </p:nvSpPr>
        <p:spPr>
          <a:xfrm>
            <a:off x="457200" y="274639"/>
            <a:ext cx="8229600" cy="1143000"/>
          </a:xfrm>
          <a:prstGeom prst="rect">
            <a:avLst/>
          </a:prstGeom>
        </p:spPr>
        <p:txBody>
          <a:bodyPr vert="horz" lIns="77917" tIns="38958" rIns="77917" bIns="38958" anchor="ctr">
            <a:normAutofit/>
            <a:scene3d>
              <a:camera prst="orthographicFront"/>
              <a:lightRig rig="soft" dir="t"/>
            </a:scene3d>
            <a:sp3d prstMaterial="softEdge">
              <a:bevelT w="25400" h="25400"/>
            </a:sp3d>
          </a:bodyPr>
          <a:lstStyle>
            <a:extLst/>
          </a:lstStyle>
          <a:p>
            <a:r>
              <a:rPr kumimoji="0" lang="it-IT" smtClean="0"/>
              <a:t>Fare clic per modificare lo stile del titolo</a:t>
            </a:r>
            <a:endParaRPr kumimoji="0" lang="en-US"/>
          </a:p>
        </p:txBody>
      </p:sp>
      <p:sp>
        <p:nvSpPr>
          <p:cNvPr id="30" name="Segnaposto testo 29"/>
          <p:cNvSpPr>
            <a:spLocks noGrp="1"/>
          </p:cNvSpPr>
          <p:nvPr>
            <p:ph type="body" idx="1"/>
          </p:nvPr>
        </p:nvSpPr>
        <p:spPr>
          <a:xfrm>
            <a:off x="457200" y="1481331"/>
            <a:ext cx="8229600" cy="4525963"/>
          </a:xfrm>
          <a:prstGeom prst="rect">
            <a:avLst/>
          </a:prstGeom>
        </p:spPr>
        <p:txBody>
          <a:bodyPr vert="horz" lIns="77917" tIns="38958" rIns="77917" bIns="38958">
            <a:normAutofit/>
          </a:bodyPr>
          <a:lstStyle>
            <a:extLst/>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0" name="Segnaposto data 9"/>
          <p:cNvSpPr>
            <a:spLocks noGrp="1"/>
          </p:cNvSpPr>
          <p:nvPr>
            <p:ph type="dt" sz="half" idx="2"/>
          </p:nvPr>
        </p:nvSpPr>
        <p:spPr>
          <a:xfrm>
            <a:off x="6727032" y="6407944"/>
            <a:ext cx="1920240" cy="365760"/>
          </a:xfrm>
          <a:prstGeom prst="rect">
            <a:avLst/>
          </a:prstGeom>
        </p:spPr>
        <p:txBody>
          <a:bodyPr vert="horz" lIns="77917" tIns="38958" rIns="77917" bIns="38958" anchor="b"/>
          <a:lstStyle>
            <a:lvl1pPr algn="l" eaLnBrk="1" latinLnBrk="0" hangingPunct="1">
              <a:defRPr kumimoji="0" sz="900">
                <a:solidFill>
                  <a:schemeClr val="tx1"/>
                </a:solidFill>
              </a:defRPr>
            </a:lvl1pPr>
            <a:extLst/>
          </a:lstStyle>
          <a:p>
            <a:fld id="{B4E150E5-36B9-43B5-B53B-6AB2317CD131}" type="datetime1">
              <a:rPr lang="it-IT" smtClean="0"/>
              <a:pPr/>
              <a:t>23/09/2014</a:t>
            </a:fld>
            <a:endParaRPr lang="it-IT"/>
          </a:p>
        </p:txBody>
      </p:sp>
      <p:sp>
        <p:nvSpPr>
          <p:cNvPr id="22" name="Segnaposto piè di pagina 21"/>
          <p:cNvSpPr>
            <a:spLocks noGrp="1"/>
          </p:cNvSpPr>
          <p:nvPr>
            <p:ph type="ftr" sz="quarter" idx="3"/>
          </p:nvPr>
        </p:nvSpPr>
        <p:spPr>
          <a:xfrm>
            <a:off x="4380077" y="6407946"/>
            <a:ext cx="2350681" cy="365125"/>
          </a:xfrm>
          <a:prstGeom prst="rect">
            <a:avLst/>
          </a:prstGeom>
        </p:spPr>
        <p:txBody>
          <a:bodyPr vert="horz" lIns="77917" tIns="38958" rIns="77917" bIns="38958" anchor="b"/>
          <a:lstStyle>
            <a:lvl1pPr algn="r" eaLnBrk="1" latinLnBrk="0" hangingPunct="1">
              <a:defRPr kumimoji="0" sz="900">
                <a:solidFill>
                  <a:schemeClr val="tx1"/>
                </a:solidFill>
              </a:defRPr>
            </a:lvl1pPr>
            <a:extLst/>
          </a:lstStyle>
          <a:p>
            <a:endParaRPr lang="it-IT"/>
          </a:p>
        </p:txBody>
      </p:sp>
      <p:sp>
        <p:nvSpPr>
          <p:cNvPr id="18" name="Segnaposto numero diapositiva 17"/>
          <p:cNvSpPr>
            <a:spLocks noGrp="1"/>
          </p:cNvSpPr>
          <p:nvPr>
            <p:ph type="sldNum" sz="quarter" idx="4"/>
          </p:nvPr>
        </p:nvSpPr>
        <p:spPr>
          <a:xfrm>
            <a:off x="8647272" y="6407946"/>
            <a:ext cx="365760" cy="365125"/>
          </a:xfrm>
          <a:prstGeom prst="rect">
            <a:avLst/>
          </a:prstGeom>
        </p:spPr>
        <p:txBody>
          <a:bodyPr vert="horz" lIns="77917" tIns="38958" rIns="77917" bIns="38958" anchor="b"/>
          <a:lstStyle>
            <a:lvl1pPr algn="r" eaLnBrk="1" latinLnBrk="0" hangingPunct="1">
              <a:defRPr kumimoji="0" sz="900" b="0">
                <a:solidFill>
                  <a:schemeClr val="tx1"/>
                </a:solidFill>
              </a:defRPr>
            </a:lvl1pPr>
            <a:extLst/>
          </a:lstStyle>
          <a:p>
            <a:fld id="{A87CB550-B617-4CB5-A79D-CA9F326B2FFD}"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4105" r:id="rId1"/>
    <p:sldLayoutId id="2147484106" r:id="rId2"/>
    <p:sldLayoutId id="2147484107" r:id="rId3"/>
    <p:sldLayoutId id="2147484108" r:id="rId4"/>
    <p:sldLayoutId id="2147484109" r:id="rId5"/>
    <p:sldLayoutId id="2147484110" r:id="rId6"/>
    <p:sldLayoutId id="2147484111" r:id="rId7"/>
    <p:sldLayoutId id="2147484112" r:id="rId8"/>
    <p:sldLayoutId id="2147484113" r:id="rId9"/>
    <p:sldLayoutId id="2147484114" r:id="rId10"/>
    <p:sldLayoutId id="2147484115" r:id="rId11"/>
  </p:sldLayoutIdLst>
  <p:hf sldNum="0" hdr="0" ftr="0" dt="0"/>
  <p:txStyles>
    <p:titleStyle>
      <a:lvl1pPr algn="l" rtl="0" eaLnBrk="1" latinLnBrk="0" hangingPunct="1">
        <a:spcBef>
          <a:spcPct val="0"/>
        </a:spcBef>
        <a:buNone/>
        <a:defRPr kumimoji="0" sz="35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11665" indent="-218166" algn="l" rtl="0" eaLnBrk="1" latinLnBrk="0" hangingPunct="1">
        <a:spcBef>
          <a:spcPts val="341"/>
        </a:spcBef>
        <a:spcAft>
          <a:spcPts val="0"/>
        </a:spcAft>
        <a:buClr>
          <a:schemeClr val="accent1"/>
        </a:buClr>
        <a:buSzPct val="68000"/>
        <a:buFont typeface="Wingdings 3"/>
        <a:buChar char=""/>
        <a:defRPr kumimoji="0" sz="2300" kern="1200">
          <a:solidFill>
            <a:schemeClr val="tx1"/>
          </a:solidFill>
          <a:latin typeface="+mn-lt"/>
          <a:ea typeface="+mn-ea"/>
          <a:cs typeface="+mn-cs"/>
        </a:defRPr>
      </a:lvl1pPr>
      <a:lvl2pPr marL="529831" indent="-194791" algn="l" rtl="0" eaLnBrk="1" latinLnBrk="0" hangingPunct="1">
        <a:spcBef>
          <a:spcPts val="276"/>
        </a:spcBef>
        <a:buClr>
          <a:schemeClr val="accent1"/>
        </a:buClr>
        <a:buFont typeface="Verdana"/>
        <a:buChar char="◦"/>
        <a:defRPr kumimoji="0" sz="2000" kern="1200">
          <a:solidFill>
            <a:schemeClr val="tx1"/>
          </a:solidFill>
          <a:latin typeface="+mn-lt"/>
          <a:ea typeface="+mn-ea"/>
          <a:cs typeface="+mn-cs"/>
        </a:defRPr>
      </a:lvl2pPr>
      <a:lvl3pPr marL="732414" indent="-194791" algn="l" rtl="0" eaLnBrk="1" latinLnBrk="0" hangingPunct="1">
        <a:spcBef>
          <a:spcPts val="298"/>
        </a:spcBef>
        <a:buClr>
          <a:schemeClr val="accent2"/>
        </a:buClr>
        <a:buSzPct val="100000"/>
        <a:buFont typeface="Wingdings 2"/>
        <a:buChar char=""/>
        <a:defRPr kumimoji="0" sz="1800" kern="1200">
          <a:solidFill>
            <a:schemeClr val="tx1"/>
          </a:solidFill>
          <a:latin typeface="+mn-lt"/>
          <a:ea typeface="+mn-ea"/>
          <a:cs typeface="+mn-cs"/>
        </a:defRPr>
      </a:lvl3pPr>
      <a:lvl4pPr marL="973954" indent="-194791" algn="l" rtl="0" eaLnBrk="1" latinLnBrk="0" hangingPunct="1">
        <a:spcBef>
          <a:spcPts val="298"/>
        </a:spcBef>
        <a:buClr>
          <a:schemeClr val="accent2"/>
        </a:buClr>
        <a:buFont typeface="Wingdings 2"/>
        <a:buChar char=""/>
        <a:defRPr kumimoji="0" sz="1600" kern="1200">
          <a:solidFill>
            <a:schemeClr val="tx1"/>
          </a:solidFill>
          <a:latin typeface="+mn-lt"/>
          <a:ea typeface="+mn-ea"/>
          <a:cs typeface="+mn-cs"/>
        </a:defRPr>
      </a:lvl4pPr>
      <a:lvl5pPr marL="1168745" indent="-194791" algn="l" rtl="0" eaLnBrk="1" latinLnBrk="0" hangingPunct="1">
        <a:spcBef>
          <a:spcPts val="298"/>
        </a:spcBef>
        <a:buClr>
          <a:schemeClr val="accent2"/>
        </a:buClr>
        <a:buFont typeface="Wingdings 2"/>
        <a:buChar char=""/>
        <a:defRPr kumimoji="0" sz="1500" kern="1200">
          <a:solidFill>
            <a:schemeClr val="tx1"/>
          </a:solidFill>
          <a:latin typeface="+mn-lt"/>
          <a:ea typeface="+mn-ea"/>
          <a:cs typeface="+mn-cs"/>
        </a:defRPr>
      </a:lvl5pPr>
      <a:lvl6pPr marL="1363535" indent="-194791" algn="l" rtl="0" eaLnBrk="1" latinLnBrk="0" hangingPunct="1">
        <a:spcBef>
          <a:spcPts val="298"/>
        </a:spcBef>
        <a:buClr>
          <a:schemeClr val="accent3"/>
        </a:buClr>
        <a:buFont typeface="Wingdings 2"/>
        <a:buChar char=""/>
        <a:defRPr kumimoji="0" sz="1500" kern="1200">
          <a:solidFill>
            <a:schemeClr val="tx1"/>
          </a:solidFill>
          <a:latin typeface="+mn-lt"/>
          <a:ea typeface="+mn-ea"/>
          <a:cs typeface="+mn-cs"/>
        </a:defRPr>
      </a:lvl6pPr>
      <a:lvl7pPr marL="1558326" indent="-194791" algn="l" rtl="0" eaLnBrk="1" latinLnBrk="0" hangingPunct="1">
        <a:spcBef>
          <a:spcPts val="298"/>
        </a:spcBef>
        <a:buClr>
          <a:schemeClr val="accent3"/>
        </a:buClr>
        <a:buFont typeface="Wingdings 2"/>
        <a:buChar char=""/>
        <a:defRPr kumimoji="0" sz="1400" kern="1200">
          <a:solidFill>
            <a:schemeClr val="tx1"/>
          </a:solidFill>
          <a:latin typeface="+mn-lt"/>
          <a:ea typeface="+mn-ea"/>
          <a:cs typeface="+mn-cs"/>
        </a:defRPr>
      </a:lvl7pPr>
      <a:lvl8pPr marL="1753117" indent="-194791" algn="l" rtl="0" eaLnBrk="1" latinLnBrk="0" hangingPunct="1">
        <a:spcBef>
          <a:spcPts val="298"/>
        </a:spcBef>
        <a:buClr>
          <a:schemeClr val="accent3"/>
        </a:buClr>
        <a:buFont typeface="Wingdings 2"/>
        <a:buChar char=""/>
        <a:defRPr kumimoji="0" sz="1400" kern="1200">
          <a:solidFill>
            <a:schemeClr val="tx1"/>
          </a:solidFill>
          <a:latin typeface="+mn-lt"/>
          <a:ea typeface="+mn-ea"/>
          <a:cs typeface="+mn-cs"/>
        </a:defRPr>
      </a:lvl8pPr>
      <a:lvl9pPr marL="1947908" indent="-194791" algn="l" rtl="0" eaLnBrk="1" latinLnBrk="0" hangingPunct="1">
        <a:spcBef>
          <a:spcPts val="298"/>
        </a:spcBef>
        <a:buClr>
          <a:schemeClr val="accent3"/>
        </a:buClr>
        <a:buFont typeface="Wingdings 2"/>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389582" algn="l" rtl="0" eaLnBrk="1" latinLnBrk="0" hangingPunct="1">
        <a:defRPr kumimoji="0" kern="1200">
          <a:solidFill>
            <a:schemeClr val="tx1"/>
          </a:solidFill>
          <a:latin typeface="+mn-lt"/>
          <a:ea typeface="+mn-ea"/>
          <a:cs typeface="+mn-cs"/>
        </a:defRPr>
      </a:lvl2pPr>
      <a:lvl3pPr marL="779163" algn="l" rtl="0" eaLnBrk="1" latinLnBrk="0" hangingPunct="1">
        <a:defRPr kumimoji="0" kern="1200">
          <a:solidFill>
            <a:schemeClr val="tx1"/>
          </a:solidFill>
          <a:latin typeface="+mn-lt"/>
          <a:ea typeface="+mn-ea"/>
          <a:cs typeface="+mn-cs"/>
        </a:defRPr>
      </a:lvl3pPr>
      <a:lvl4pPr marL="1168745" algn="l" rtl="0" eaLnBrk="1" latinLnBrk="0" hangingPunct="1">
        <a:defRPr kumimoji="0" kern="1200">
          <a:solidFill>
            <a:schemeClr val="tx1"/>
          </a:solidFill>
          <a:latin typeface="+mn-lt"/>
          <a:ea typeface="+mn-ea"/>
          <a:cs typeface="+mn-cs"/>
        </a:defRPr>
      </a:lvl4pPr>
      <a:lvl5pPr marL="1558326" algn="l" rtl="0" eaLnBrk="1" latinLnBrk="0" hangingPunct="1">
        <a:defRPr kumimoji="0" kern="1200">
          <a:solidFill>
            <a:schemeClr val="tx1"/>
          </a:solidFill>
          <a:latin typeface="+mn-lt"/>
          <a:ea typeface="+mn-ea"/>
          <a:cs typeface="+mn-cs"/>
        </a:defRPr>
      </a:lvl5pPr>
      <a:lvl6pPr marL="1947908" algn="l" rtl="0" eaLnBrk="1" latinLnBrk="0" hangingPunct="1">
        <a:defRPr kumimoji="0" kern="1200">
          <a:solidFill>
            <a:schemeClr val="tx1"/>
          </a:solidFill>
          <a:latin typeface="+mn-lt"/>
          <a:ea typeface="+mn-ea"/>
          <a:cs typeface="+mn-cs"/>
        </a:defRPr>
      </a:lvl6pPr>
      <a:lvl7pPr marL="2337489" algn="l" rtl="0" eaLnBrk="1" latinLnBrk="0" hangingPunct="1">
        <a:defRPr kumimoji="0" kern="1200">
          <a:solidFill>
            <a:schemeClr val="tx1"/>
          </a:solidFill>
          <a:latin typeface="+mn-lt"/>
          <a:ea typeface="+mn-ea"/>
          <a:cs typeface="+mn-cs"/>
        </a:defRPr>
      </a:lvl7pPr>
      <a:lvl8pPr marL="2727071" algn="l" rtl="0" eaLnBrk="1" latinLnBrk="0" hangingPunct="1">
        <a:defRPr kumimoji="0" kern="1200">
          <a:solidFill>
            <a:schemeClr val="tx1"/>
          </a:solidFill>
          <a:latin typeface="+mn-lt"/>
          <a:ea typeface="+mn-ea"/>
          <a:cs typeface="+mn-cs"/>
        </a:defRPr>
      </a:lvl8pPr>
      <a:lvl9pPr marL="3116652"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5.jpe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5.jpe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5.jpeg"/><Relationship Id="rId7"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png"/><Relationship Id="rId4" Type="http://schemas.openxmlformats.org/officeDocument/2006/relationships/image" Target="../media/image3.jpeg"/><Relationship Id="rId9" Type="http://schemas.openxmlformats.org/officeDocument/2006/relationships/image" Target="../media/image10.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image" Target="../media/image11.png"/><Relationship Id="rId7"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jpeg"/><Relationship Id="rId4" Type="http://schemas.openxmlformats.org/officeDocument/2006/relationships/image" Target="../media/image12.png"/></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1.png"/><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0" y="1892830"/>
            <a:ext cx="9144000" cy="1497516"/>
          </a:xfrm>
        </p:spPr>
        <p:txBody>
          <a:bodyPr>
            <a:normAutofit/>
          </a:bodyPr>
          <a:lstStyle/>
          <a:p>
            <a:pPr algn="ctr"/>
            <a:r>
              <a:rPr lang="it-IT" sz="3600" b="1" dirty="0" smtClean="0">
                <a:effectLst>
                  <a:outerShdw blurRad="38100" dist="38100" dir="2700000" algn="tl">
                    <a:srgbClr val="000000">
                      <a:alpha val="43137"/>
                    </a:srgbClr>
                  </a:outerShdw>
                </a:effectLst>
              </a:rPr>
              <a:t>Realizzazion</a:t>
            </a:r>
            <a:r>
              <a:rPr lang="it-IT" sz="3600" dirty="0" smtClean="0">
                <a:effectLst>
                  <a:outerShdw blurRad="38100" dist="38100" dir="2700000" algn="tl">
                    <a:srgbClr val="000000">
                      <a:alpha val="43137"/>
                    </a:srgbClr>
                  </a:outerShdw>
                </a:effectLst>
              </a:rPr>
              <a:t>e di un motore di ricerca semantico basato sul contesto</a:t>
            </a:r>
            <a:endParaRPr lang="it-IT" sz="3600" dirty="0">
              <a:effectLst>
                <a:outerShdw blurRad="38100" dist="38100" dir="2700000" algn="tl">
                  <a:srgbClr val="000000">
                    <a:alpha val="43137"/>
                  </a:srgbClr>
                </a:outerShdw>
              </a:effectLst>
              <a:cs typeface="Times New Roman" pitchFamily="18" charset="0"/>
            </a:endParaRPr>
          </a:p>
        </p:txBody>
      </p:sp>
      <p:sp>
        <p:nvSpPr>
          <p:cNvPr id="3" name="Sottotitolo 2"/>
          <p:cNvSpPr>
            <a:spLocks noGrp="1"/>
          </p:cNvSpPr>
          <p:nvPr>
            <p:ph type="subTitle" idx="1"/>
          </p:nvPr>
        </p:nvSpPr>
        <p:spPr>
          <a:xfrm>
            <a:off x="0" y="3611607"/>
            <a:ext cx="9144000" cy="489468"/>
          </a:xfrm>
        </p:spPr>
        <p:txBody>
          <a:bodyPr>
            <a:normAutofit/>
          </a:bodyPr>
          <a:lstStyle/>
          <a:p>
            <a:pPr algn="ctr"/>
            <a:r>
              <a:rPr lang="it-IT" sz="1800" dirty="0" smtClean="0"/>
              <a:t>Tesi di laurea in Informatica</a:t>
            </a:r>
            <a:endParaRPr lang="it-IT" sz="1800" dirty="0"/>
          </a:p>
          <a:p>
            <a:endParaRPr lang="it-IT" sz="1600" dirty="0"/>
          </a:p>
        </p:txBody>
      </p:sp>
      <p:sp>
        <p:nvSpPr>
          <p:cNvPr id="4" name="Titolo 1"/>
          <p:cNvSpPr txBox="1">
            <a:spLocks/>
          </p:cNvSpPr>
          <p:nvPr/>
        </p:nvSpPr>
        <p:spPr>
          <a:xfrm>
            <a:off x="0" y="260649"/>
            <a:ext cx="9144000" cy="1305495"/>
          </a:xfrm>
          <a:prstGeom prst="rect">
            <a:avLst/>
          </a:prstGeom>
        </p:spPr>
        <p:txBody>
          <a:bodyPr vert="horz" lIns="77917" tIns="38958" rIns="77917" bIns="38958" anchor="b">
            <a:normAutofit/>
            <a:scene3d>
              <a:camera prst="orthographicFront"/>
              <a:lightRig rig="soft" dir="t"/>
            </a:scene3d>
            <a:sp3d prstMaterial="softEdge">
              <a:bevelT w="25400" h="254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sz="2800" i="0" u="none" strike="noStrike" kern="1200" cap="none" spc="0" normalizeH="0" baseline="0" noProof="0" dirty="0" smtClean="0">
                <a:ln>
                  <a:noFill/>
                </a:ln>
                <a:solidFill>
                  <a:schemeClr val="tx2"/>
                </a:solidFill>
                <a:uLnTx/>
                <a:uFillTx/>
                <a:latin typeface="+mj-lt"/>
                <a:ea typeface="+mj-ea"/>
                <a:cs typeface="+mj-cs"/>
              </a:rPr>
              <a:t>Università degli studi di Modena</a:t>
            </a:r>
            <a:r>
              <a:rPr kumimoji="0" lang="it-IT" sz="2800" i="0" u="none" strike="noStrike" kern="1200" cap="none" spc="0" normalizeH="0" noProof="0" dirty="0" smtClean="0">
                <a:ln>
                  <a:noFill/>
                </a:ln>
                <a:solidFill>
                  <a:schemeClr val="tx2"/>
                </a:solidFill>
                <a:uLnTx/>
                <a:uFillTx/>
                <a:latin typeface="+mj-lt"/>
                <a:ea typeface="+mj-ea"/>
                <a:cs typeface="+mj-cs"/>
              </a:rPr>
              <a:t> e Reggio Emilia</a:t>
            </a:r>
          </a:p>
          <a:p>
            <a:pPr marL="0" marR="0" lvl="0" indent="0" algn="ctr" defTabSz="914400" rtl="0" eaLnBrk="1" fontAlgn="auto" latinLnBrk="0" hangingPunct="1">
              <a:lnSpc>
                <a:spcPct val="100000"/>
              </a:lnSpc>
              <a:spcBef>
                <a:spcPct val="0"/>
              </a:spcBef>
              <a:spcAft>
                <a:spcPts val="0"/>
              </a:spcAft>
              <a:buClrTx/>
              <a:buSzTx/>
              <a:buFontTx/>
              <a:buNone/>
              <a:tabLst/>
              <a:defRPr/>
            </a:pPr>
            <a:endParaRPr lang="it-IT" sz="1600" b="1" dirty="0" smtClean="0">
              <a:solidFill>
                <a:schemeClr val="tx2"/>
              </a:solidFill>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sz="1600" i="0" u="none" strike="noStrike" kern="1200" cap="none" spc="0" normalizeH="0" noProof="0" dirty="0" smtClean="0">
                <a:ln>
                  <a:noFill/>
                </a:ln>
                <a:solidFill>
                  <a:schemeClr val="tx2"/>
                </a:solidFill>
                <a:uLnTx/>
                <a:uFillTx/>
                <a:latin typeface="+mj-lt"/>
                <a:ea typeface="+mj-ea"/>
                <a:cs typeface="+mj-cs"/>
              </a:rPr>
              <a:t>Dipartimento di Scienze Fisiche, Matematiche e Informatiche</a:t>
            </a:r>
          </a:p>
        </p:txBody>
      </p:sp>
      <p:sp>
        <p:nvSpPr>
          <p:cNvPr id="6" name="Sottotitolo 2"/>
          <p:cNvSpPr txBox="1">
            <a:spLocks/>
          </p:cNvSpPr>
          <p:nvPr/>
        </p:nvSpPr>
        <p:spPr>
          <a:xfrm>
            <a:off x="0" y="4485118"/>
            <a:ext cx="9144000" cy="585479"/>
          </a:xfrm>
          <a:prstGeom prst="rect">
            <a:avLst/>
          </a:prstGeom>
        </p:spPr>
        <p:txBody>
          <a:bodyPr vert="horz" lIns="38958" tIns="38958" rIns="38958" bIns="38958">
            <a:normAutofit/>
          </a:bodyPr>
          <a:lstStyle/>
          <a:p>
            <a:pPr marL="0" marR="54542" lvl="0" indent="0" algn="ctr" defTabSz="914400" rtl="0" eaLnBrk="1" fontAlgn="auto" latinLnBrk="0" hangingPunct="1">
              <a:lnSpc>
                <a:spcPct val="100000"/>
              </a:lnSpc>
              <a:spcBef>
                <a:spcPts val="341"/>
              </a:spcBef>
              <a:spcAft>
                <a:spcPts val="0"/>
              </a:spcAft>
              <a:buClr>
                <a:schemeClr val="accent1"/>
              </a:buClr>
              <a:buSzPct val="68000"/>
              <a:buFont typeface="Wingdings 3"/>
              <a:buNone/>
              <a:tabLst/>
              <a:defRPr/>
            </a:pPr>
            <a:r>
              <a:rPr lang="it-IT" sz="1800" dirty="0" smtClean="0">
                <a:solidFill>
                  <a:schemeClr val="tx2"/>
                </a:solidFill>
              </a:rPr>
              <a:t>Anno Accademico 2013/2014</a:t>
            </a:r>
            <a:endParaRPr kumimoji="0" lang="it-IT" sz="1800" b="0" i="0" u="none" strike="noStrike" kern="1200" cap="none" spc="0" normalizeH="0" baseline="0" noProof="0" dirty="0" smtClean="0">
              <a:ln>
                <a:noFill/>
              </a:ln>
              <a:solidFill>
                <a:schemeClr val="tx2"/>
              </a:solidFill>
              <a:effectLst/>
              <a:uLnTx/>
              <a:uFillTx/>
              <a:latin typeface="+mn-lt"/>
              <a:ea typeface="+mn-ea"/>
              <a:cs typeface="+mn-cs"/>
            </a:endParaRPr>
          </a:p>
          <a:p>
            <a:pPr marL="0" marR="54542" lvl="0" indent="0" algn="r" defTabSz="914400" rtl="0" eaLnBrk="1" fontAlgn="auto" latinLnBrk="0" hangingPunct="1">
              <a:lnSpc>
                <a:spcPct val="100000"/>
              </a:lnSpc>
              <a:spcBef>
                <a:spcPts val="341"/>
              </a:spcBef>
              <a:spcAft>
                <a:spcPts val="0"/>
              </a:spcAft>
              <a:buClr>
                <a:schemeClr val="accent1"/>
              </a:buClr>
              <a:buSzPct val="68000"/>
              <a:buFont typeface="Wingdings 3"/>
              <a:buNone/>
              <a:tabLst/>
              <a:defRPr/>
            </a:pPr>
            <a:endParaRPr kumimoji="0" lang="it-IT" sz="1600" b="0" i="0" u="none" strike="noStrike" kern="1200" cap="none" spc="0" normalizeH="0" baseline="0" noProof="0" dirty="0">
              <a:ln>
                <a:noFill/>
              </a:ln>
              <a:solidFill>
                <a:schemeClr val="tx2"/>
              </a:solidFill>
              <a:effectLst/>
              <a:uLnTx/>
              <a:uFillTx/>
              <a:latin typeface="+mn-lt"/>
              <a:ea typeface="+mn-ea"/>
              <a:cs typeface="+mn-cs"/>
            </a:endParaRPr>
          </a:p>
        </p:txBody>
      </p:sp>
      <p:sp>
        <p:nvSpPr>
          <p:cNvPr id="7" name="CasellaDiTesto 6"/>
          <p:cNvSpPr txBox="1"/>
          <p:nvPr/>
        </p:nvSpPr>
        <p:spPr>
          <a:xfrm>
            <a:off x="323528" y="5805264"/>
            <a:ext cx="2304255" cy="584775"/>
          </a:xfrm>
          <a:prstGeom prst="rect">
            <a:avLst/>
          </a:prstGeom>
          <a:noFill/>
        </p:spPr>
        <p:txBody>
          <a:bodyPr wrap="square" rtlCol="0">
            <a:spAutoFit/>
          </a:bodyPr>
          <a:lstStyle/>
          <a:p>
            <a:r>
              <a:rPr lang="it-IT" sz="1600" dirty="0" smtClean="0">
                <a:solidFill>
                  <a:schemeClr val="bg1"/>
                </a:solidFill>
              </a:rPr>
              <a:t>Relatore:</a:t>
            </a:r>
          </a:p>
          <a:p>
            <a:r>
              <a:rPr lang="it-IT" sz="1600" dirty="0" smtClean="0">
                <a:solidFill>
                  <a:schemeClr val="bg1"/>
                </a:solidFill>
              </a:rPr>
              <a:t>Ing. Riccardo Martoglia</a:t>
            </a:r>
            <a:endParaRPr lang="it-IT" sz="1600" dirty="0">
              <a:solidFill>
                <a:schemeClr val="bg1"/>
              </a:solidFill>
            </a:endParaRPr>
          </a:p>
        </p:txBody>
      </p:sp>
      <p:sp>
        <p:nvSpPr>
          <p:cNvPr id="8" name="CasellaDiTesto 7"/>
          <p:cNvSpPr txBox="1"/>
          <p:nvPr/>
        </p:nvSpPr>
        <p:spPr>
          <a:xfrm>
            <a:off x="6732240" y="5805264"/>
            <a:ext cx="2116864" cy="584775"/>
          </a:xfrm>
          <a:prstGeom prst="rect">
            <a:avLst/>
          </a:prstGeom>
          <a:noFill/>
        </p:spPr>
        <p:txBody>
          <a:bodyPr wrap="square" rtlCol="0">
            <a:spAutoFit/>
          </a:bodyPr>
          <a:lstStyle/>
          <a:p>
            <a:pPr algn="r"/>
            <a:r>
              <a:rPr lang="it-IT" sz="1600" dirty="0" smtClean="0">
                <a:solidFill>
                  <a:schemeClr val="bg1"/>
                </a:solidFill>
              </a:rPr>
              <a:t>Laureando:</a:t>
            </a:r>
          </a:p>
          <a:p>
            <a:pPr algn="r"/>
            <a:r>
              <a:rPr lang="it-IT" sz="1600" dirty="0" smtClean="0">
                <a:solidFill>
                  <a:schemeClr val="bg1"/>
                </a:solidFill>
              </a:rPr>
              <a:t>Marco Valerio Manzini</a:t>
            </a:r>
            <a:endParaRPr lang="it-IT" sz="1600" dirty="0">
              <a:solidFill>
                <a:schemeClr val="bg1"/>
              </a:solidFill>
            </a:endParaRPr>
          </a:p>
        </p:txBody>
      </p:sp>
    </p:spTree>
  </p:cSld>
  <p:clrMapOvr>
    <a:masterClrMapping/>
  </p:clrMapOvr>
  <p:transition advTm="8034"/>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0" y="1481331"/>
            <a:ext cx="9144000" cy="4525963"/>
          </a:xfrm>
        </p:spPr>
        <p:txBody>
          <a:bodyPr>
            <a:noAutofit/>
          </a:bodyPr>
          <a:lstStyle/>
          <a:p>
            <a:r>
              <a:rPr lang="it-IT" sz="2800" b="1" dirty="0" smtClean="0"/>
              <a:t>Scelta cruciale </a:t>
            </a:r>
            <a:r>
              <a:rPr lang="it-IT" sz="2800" dirty="0" smtClean="0">
                <a:sym typeface="Wingdings" pitchFamily="2" charset="2"/>
              </a:rPr>
              <a:t> </a:t>
            </a:r>
            <a:r>
              <a:rPr lang="it-IT" sz="2800" dirty="0" smtClean="0"/>
              <a:t>Numero di termini sinonimi e contrari</a:t>
            </a:r>
          </a:p>
          <a:p>
            <a:pPr lvl="1"/>
            <a:r>
              <a:rPr lang="it-IT" sz="2800" dirty="0" smtClean="0"/>
              <a:t>Per una misura di </a:t>
            </a:r>
            <a:r>
              <a:rPr lang="it-IT" sz="2800" b="1" dirty="0" smtClean="0"/>
              <a:t>similarità</a:t>
            </a:r>
            <a:r>
              <a:rPr lang="it-IT" sz="2800" dirty="0" smtClean="0"/>
              <a:t> e un </a:t>
            </a:r>
            <a:r>
              <a:rPr lang="it-IT" sz="2800" b="1" dirty="0" smtClean="0"/>
              <a:t>ranking</a:t>
            </a:r>
            <a:r>
              <a:rPr lang="it-IT" sz="2800" dirty="0" smtClean="0"/>
              <a:t> </a:t>
            </a:r>
            <a:r>
              <a:rPr lang="it-IT" sz="2800" b="1" dirty="0" smtClean="0"/>
              <a:t>corretto</a:t>
            </a:r>
          </a:p>
          <a:p>
            <a:pPr lvl="1"/>
            <a:endParaRPr lang="it-IT" sz="2800" dirty="0" smtClean="0"/>
          </a:p>
          <a:p>
            <a:r>
              <a:rPr lang="it-IT" sz="2800" b="1" dirty="0" smtClean="0"/>
              <a:t>Vincoli</a:t>
            </a:r>
            <a:r>
              <a:rPr lang="it-IT" sz="2800" dirty="0" smtClean="0"/>
              <a:t> tramite </a:t>
            </a:r>
            <a:r>
              <a:rPr lang="it-IT" sz="2800" b="1" dirty="0" err="1" smtClean="0"/>
              <a:t>WordNet</a:t>
            </a:r>
            <a:r>
              <a:rPr lang="it-IT" sz="2800" dirty="0" smtClean="0"/>
              <a:t>:</a:t>
            </a:r>
          </a:p>
          <a:p>
            <a:pPr lvl="1"/>
            <a:r>
              <a:rPr lang="it-IT" sz="2800" b="1" u="sng" dirty="0" smtClean="0"/>
              <a:t>SINONIMI</a:t>
            </a:r>
            <a:r>
              <a:rPr lang="it-IT" sz="2800" dirty="0" smtClean="0"/>
              <a:t> </a:t>
            </a:r>
            <a:r>
              <a:rPr lang="it-IT" sz="2800" dirty="0" smtClean="0">
                <a:sym typeface="Wingdings" pitchFamily="2" charset="2"/>
              </a:rPr>
              <a:t> Tutti quelli che hanno un </a:t>
            </a:r>
            <a:r>
              <a:rPr lang="it-IT" sz="2800" b="1" dirty="0" smtClean="0">
                <a:sym typeface="Wingdings" pitchFamily="2" charset="2"/>
              </a:rPr>
              <a:t>numero di significati uguale a 1.</a:t>
            </a:r>
          </a:p>
          <a:p>
            <a:pPr lvl="1"/>
            <a:r>
              <a:rPr lang="it-IT" sz="2800" b="1" u="sng" dirty="0" smtClean="0">
                <a:sym typeface="Wingdings" pitchFamily="2" charset="2"/>
              </a:rPr>
              <a:t>CORRELATI</a:t>
            </a:r>
            <a:r>
              <a:rPr lang="it-IT" sz="2800" b="1" dirty="0" smtClean="0">
                <a:sym typeface="Wingdings" pitchFamily="2" charset="2"/>
              </a:rPr>
              <a:t> </a:t>
            </a:r>
            <a:r>
              <a:rPr lang="it-IT" sz="2800" dirty="0" smtClean="0">
                <a:sym typeface="Wingdings" pitchFamily="2" charset="2"/>
              </a:rPr>
              <a:t> Tutti quelli ad una </a:t>
            </a:r>
            <a:r>
              <a:rPr lang="it-IT" sz="2800" b="1" dirty="0" smtClean="0">
                <a:sym typeface="Wingdings" pitchFamily="2" charset="2"/>
              </a:rPr>
              <a:t>distanza minore o uguale a 2</a:t>
            </a:r>
            <a:r>
              <a:rPr lang="it-IT" sz="2800" dirty="0" smtClean="0">
                <a:sym typeface="Wingdings" pitchFamily="2" charset="2"/>
              </a:rPr>
              <a:t> sull’albero degli </a:t>
            </a:r>
            <a:r>
              <a:rPr lang="it-IT" sz="2800" b="1" dirty="0" smtClean="0">
                <a:sym typeface="Wingdings" pitchFamily="2" charset="2"/>
              </a:rPr>
              <a:t>iponimi</a:t>
            </a:r>
            <a:r>
              <a:rPr lang="it-IT" sz="2800" dirty="0" smtClean="0">
                <a:sym typeface="Wingdings" pitchFamily="2" charset="2"/>
              </a:rPr>
              <a:t> e degli </a:t>
            </a:r>
            <a:r>
              <a:rPr lang="it-IT" sz="2800" b="1" dirty="0" err="1" smtClean="0">
                <a:sym typeface="Wingdings" pitchFamily="2" charset="2"/>
              </a:rPr>
              <a:t>iperonimi</a:t>
            </a:r>
            <a:r>
              <a:rPr lang="it-IT" sz="2800" dirty="0" smtClean="0">
                <a:sym typeface="Wingdings" pitchFamily="2" charset="2"/>
              </a:rPr>
              <a:t>.</a:t>
            </a:r>
            <a:endParaRPr lang="it-IT" sz="2800" b="1" dirty="0" smtClean="0"/>
          </a:p>
        </p:txBody>
      </p:sp>
      <p:sp>
        <p:nvSpPr>
          <p:cNvPr id="4" name="Titolo 3"/>
          <p:cNvSpPr>
            <a:spLocks noGrp="1"/>
          </p:cNvSpPr>
          <p:nvPr>
            <p:ph type="title"/>
          </p:nvPr>
        </p:nvSpPr>
        <p:spPr/>
        <p:txBody>
          <a:bodyPr>
            <a:normAutofit fontScale="90000"/>
          </a:bodyPr>
          <a:lstStyle/>
          <a:p>
            <a:r>
              <a:rPr lang="it-IT" dirty="0" smtClean="0"/>
              <a:t>Scelta del numero di sinonimi e correlati</a:t>
            </a:r>
            <a:endParaRPr lang="it-IT" dirty="0"/>
          </a:p>
        </p:txBody>
      </p:sp>
    </p:spTree>
  </p:cSld>
  <p:clrMapOvr>
    <a:masterClrMapping/>
  </p:clrMapOvr>
  <p:transition advTm="44617"/>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467544" y="0"/>
            <a:ext cx="8229600" cy="980728"/>
          </a:xfrm>
        </p:spPr>
        <p:txBody>
          <a:bodyPr>
            <a:normAutofit fontScale="90000"/>
          </a:bodyPr>
          <a:lstStyle/>
          <a:p>
            <a:r>
              <a:rPr lang="it-IT" dirty="0" smtClean="0">
                <a:solidFill>
                  <a:srgbClr val="0070C0"/>
                </a:solidFill>
              </a:rPr>
              <a:t>Similarità - Modello Vettoriale </a:t>
            </a:r>
            <a:r>
              <a:rPr lang="it-IT" dirty="0" smtClean="0">
                <a:solidFill>
                  <a:srgbClr val="0070C0"/>
                </a:solidFill>
              </a:rPr>
              <a:t>Esteso *</a:t>
            </a:r>
            <a:endParaRPr lang="it-IT" dirty="0">
              <a:solidFill>
                <a:srgbClr val="0070C0"/>
              </a:solidFill>
            </a:endParaRPr>
          </a:p>
        </p:txBody>
      </p:sp>
      <p:sp>
        <p:nvSpPr>
          <p:cNvPr id="5" name="CasellaDiTesto 4"/>
          <p:cNvSpPr txBox="1"/>
          <p:nvPr/>
        </p:nvSpPr>
        <p:spPr>
          <a:xfrm>
            <a:off x="2771800" y="836712"/>
            <a:ext cx="864096"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it-IT" sz="2400" dirty="0" smtClean="0">
                <a:solidFill>
                  <a:schemeClr val="accent1"/>
                </a:solidFill>
              </a:rPr>
              <a:t>PC, 3</a:t>
            </a:r>
            <a:endParaRPr lang="it-IT" sz="2400" dirty="0">
              <a:solidFill>
                <a:schemeClr val="accent1"/>
              </a:solidFill>
            </a:endParaRPr>
          </a:p>
        </p:txBody>
      </p:sp>
      <p:sp>
        <p:nvSpPr>
          <p:cNvPr id="6" name="CasellaDiTesto 5"/>
          <p:cNvSpPr txBox="1"/>
          <p:nvPr/>
        </p:nvSpPr>
        <p:spPr>
          <a:xfrm>
            <a:off x="3635896" y="836712"/>
            <a:ext cx="1800200" cy="461665"/>
          </a:xfrm>
          <a:prstGeom prst="rect">
            <a:avLst/>
          </a:prstGeom>
          <a:ln>
            <a:solidFill>
              <a:srgbClr val="00B050"/>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it-IT" sz="2400" dirty="0" smtClean="0">
                <a:solidFill>
                  <a:srgbClr val="00B050"/>
                </a:solidFill>
              </a:rPr>
              <a:t>Computer, 2</a:t>
            </a:r>
            <a:endParaRPr lang="it-IT" sz="2400" dirty="0">
              <a:solidFill>
                <a:srgbClr val="00B050"/>
              </a:solidFill>
            </a:endParaRPr>
          </a:p>
        </p:txBody>
      </p:sp>
      <p:sp>
        <p:nvSpPr>
          <p:cNvPr id="7" name="CasellaDiTesto 6"/>
          <p:cNvSpPr txBox="1"/>
          <p:nvPr/>
        </p:nvSpPr>
        <p:spPr>
          <a:xfrm>
            <a:off x="5436096" y="836713"/>
            <a:ext cx="1368152" cy="461665"/>
          </a:xfrm>
          <a:prstGeom prst="rect">
            <a:avLst/>
          </a:prstGeom>
          <a:ln>
            <a:solidFill>
              <a:srgbClr val="FF0000"/>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it-IT" sz="2400" dirty="0" smtClean="0">
                <a:solidFill>
                  <a:srgbClr val="FF0000"/>
                </a:solidFill>
              </a:rPr>
              <a:t>Mouse, 1</a:t>
            </a:r>
            <a:endParaRPr lang="it-IT" sz="2400" dirty="0">
              <a:solidFill>
                <a:srgbClr val="FF0000"/>
              </a:solidFill>
            </a:endParaRPr>
          </a:p>
        </p:txBody>
      </p:sp>
      <p:sp>
        <p:nvSpPr>
          <p:cNvPr id="8" name="CasellaDiTesto 7"/>
          <p:cNvSpPr txBox="1"/>
          <p:nvPr/>
        </p:nvSpPr>
        <p:spPr>
          <a:xfrm>
            <a:off x="6804248" y="836713"/>
            <a:ext cx="1728192"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it-IT" sz="2400" dirty="0" smtClean="0"/>
              <a:t>Keyboard, 1</a:t>
            </a:r>
            <a:endParaRPr lang="it-IT" sz="2400" dirty="0"/>
          </a:p>
        </p:txBody>
      </p:sp>
      <p:sp>
        <p:nvSpPr>
          <p:cNvPr id="9" name="CasellaDiTesto 8"/>
          <p:cNvSpPr txBox="1"/>
          <p:nvPr/>
        </p:nvSpPr>
        <p:spPr>
          <a:xfrm>
            <a:off x="251520" y="836712"/>
            <a:ext cx="2483768" cy="461665"/>
          </a:xfrm>
          <a:prstGeom prst="rect">
            <a:avLst/>
          </a:prstGeom>
          <a:noFill/>
        </p:spPr>
        <p:txBody>
          <a:bodyPr wrap="square" rtlCol="0">
            <a:spAutoFit/>
          </a:bodyPr>
          <a:lstStyle/>
          <a:p>
            <a:r>
              <a:rPr lang="it-IT" sz="2400" b="1" dirty="0" smtClean="0"/>
              <a:t>Vettore profilo </a:t>
            </a:r>
            <a:r>
              <a:rPr lang="it-IT" sz="2400" b="1" dirty="0" smtClean="0">
                <a:sym typeface="Wingdings" pitchFamily="2" charset="2"/>
              </a:rPr>
              <a:t></a:t>
            </a:r>
            <a:endParaRPr lang="it-IT" sz="2400" b="1" dirty="0"/>
          </a:p>
        </p:txBody>
      </p:sp>
      <p:sp>
        <p:nvSpPr>
          <p:cNvPr id="10" name="CasellaDiTesto 9"/>
          <p:cNvSpPr txBox="1"/>
          <p:nvPr/>
        </p:nvSpPr>
        <p:spPr>
          <a:xfrm>
            <a:off x="2555776" y="2420889"/>
            <a:ext cx="2448272"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it-IT" sz="2400" dirty="0" smtClean="0"/>
              <a:t>TV, 3</a:t>
            </a:r>
            <a:endParaRPr lang="it-IT" sz="2400" dirty="0"/>
          </a:p>
        </p:txBody>
      </p:sp>
      <p:sp>
        <p:nvSpPr>
          <p:cNvPr id="11" name="CasellaDiTesto 10"/>
          <p:cNvSpPr txBox="1"/>
          <p:nvPr/>
        </p:nvSpPr>
        <p:spPr>
          <a:xfrm>
            <a:off x="5004048" y="2420889"/>
            <a:ext cx="3240360" cy="461665"/>
          </a:xfrm>
          <a:prstGeom prst="rect">
            <a:avLst/>
          </a:prstGeom>
          <a:ln>
            <a:solidFill>
              <a:srgbClr val="00B050"/>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it-IT" sz="2400" dirty="0" smtClean="0">
                <a:solidFill>
                  <a:srgbClr val="00B050"/>
                </a:solidFill>
              </a:rPr>
              <a:t>Computer, 2</a:t>
            </a:r>
            <a:endParaRPr lang="it-IT" sz="2400" dirty="0">
              <a:solidFill>
                <a:srgbClr val="00B050"/>
              </a:solidFill>
            </a:endParaRPr>
          </a:p>
        </p:txBody>
      </p:sp>
      <p:sp>
        <p:nvSpPr>
          <p:cNvPr id="14" name="CasellaDiTesto 13"/>
          <p:cNvSpPr txBox="1"/>
          <p:nvPr/>
        </p:nvSpPr>
        <p:spPr>
          <a:xfrm>
            <a:off x="1619672" y="3501008"/>
            <a:ext cx="1800200"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it-IT" sz="2400" dirty="0" err="1" smtClean="0"/>
              <a:t>Television</a:t>
            </a:r>
            <a:r>
              <a:rPr lang="it-IT" sz="2400" dirty="0" smtClean="0"/>
              <a:t>, 3</a:t>
            </a:r>
            <a:endParaRPr lang="it-IT" sz="2400" dirty="0"/>
          </a:p>
        </p:txBody>
      </p:sp>
      <p:sp>
        <p:nvSpPr>
          <p:cNvPr id="15" name="CasellaDiTesto 14"/>
          <p:cNvSpPr txBox="1"/>
          <p:nvPr/>
        </p:nvSpPr>
        <p:spPr>
          <a:xfrm>
            <a:off x="3779912" y="3501008"/>
            <a:ext cx="1440160"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it-IT" sz="2400" dirty="0" err="1" smtClean="0"/>
              <a:t>Screen</a:t>
            </a:r>
            <a:r>
              <a:rPr lang="it-IT" sz="2400" dirty="0" smtClean="0"/>
              <a:t>, 2</a:t>
            </a:r>
            <a:endParaRPr lang="it-IT" sz="2400" dirty="0"/>
          </a:p>
        </p:txBody>
      </p:sp>
      <p:sp>
        <p:nvSpPr>
          <p:cNvPr id="16" name="CasellaDiTesto 15"/>
          <p:cNvSpPr txBox="1"/>
          <p:nvPr/>
        </p:nvSpPr>
        <p:spPr>
          <a:xfrm>
            <a:off x="5652120" y="3501008"/>
            <a:ext cx="1008112"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it-IT" sz="2400" dirty="0" smtClean="0">
                <a:solidFill>
                  <a:schemeClr val="accent1"/>
                </a:solidFill>
              </a:rPr>
              <a:t>PC, 3</a:t>
            </a:r>
            <a:endParaRPr lang="it-IT" sz="2400" dirty="0">
              <a:solidFill>
                <a:schemeClr val="accent1"/>
              </a:solidFill>
            </a:endParaRPr>
          </a:p>
        </p:txBody>
      </p:sp>
      <p:sp>
        <p:nvSpPr>
          <p:cNvPr id="17" name="CasellaDiTesto 16"/>
          <p:cNvSpPr txBox="1"/>
          <p:nvPr/>
        </p:nvSpPr>
        <p:spPr>
          <a:xfrm>
            <a:off x="6948264" y="3501008"/>
            <a:ext cx="1440160" cy="461665"/>
          </a:xfrm>
          <a:prstGeom prst="rect">
            <a:avLst/>
          </a:prstGeom>
          <a:ln>
            <a:solidFill>
              <a:srgbClr val="FF0000"/>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it-IT" sz="2400" dirty="0" smtClean="0">
                <a:solidFill>
                  <a:srgbClr val="FF0000"/>
                </a:solidFill>
              </a:rPr>
              <a:t>Mouse, 2</a:t>
            </a:r>
            <a:endParaRPr lang="it-IT" sz="2400" dirty="0">
              <a:solidFill>
                <a:srgbClr val="FF0000"/>
              </a:solidFill>
            </a:endParaRPr>
          </a:p>
        </p:txBody>
      </p:sp>
      <p:cxnSp>
        <p:nvCxnSpPr>
          <p:cNvPr id="19" name="Connettore 1 18"/>
          <p:cNvCxnSpPr>
            <a:stCxn id="10" idx="2"/>
            <a:endCxn id="14" idx="0"/>
          </p:cNvCxnSpPr>
          <p:nvPr/>
        </p:nvCxnSpPr>
        <p:spPr>
          <a:xfrm flipH="1">
            <a:off x="2519772" y="2882554"/>
            <a:ext cx="1260140" cy="618454"/>
          </a:xfrm>
          <a:prstGeom prst="line">
            <a:avLst/>
          </a:prstGeom>
        </p:spPr>
        <p:style>
          <a:lnRef idx="1">
            <a:schemeClr val="dk1"/>
          </a:lnRef>
          <a:fillRef idx="0">
            <a:schemeClr val="dk1"/>
          </a:fillRef>
          <a:effectRef idx="0">
            <a:schemeClr val="dk1"/>
          </a:effectRef>
          <a:fontRef idx="minor">
            <a:schemeClr val="tx1"/>
          </a:fontRef>
        </p:style>
      </p:cxnSp>
      <p:cxnSp>
        <p:nvCxnSpPr>
          <p:cNvPr id="20" name="Connettore 1 19"/>
          <p:cNvCxnSpPr>
            <a:stCxn id="10" idx="2"/>
            <a:endCxn id="15" idx="0"/>
          </p:cNvCxnSpPr>
          <p:nvPr/>
        </p:nvCxnSpPr>
        <p:spPr>
          <a:xfrm>
            <a:off x="3779912" y="2882554"/>
            <a:ext cx="720080" cy="618454"/>
          </a:xfrm>
          <a:prstGeom prst="line">
            <a:avLst/>
          </a:prstGeom>
        </p:spPr>
        <p:style>
          <a:lnRef idx="1">
            <a:schemeClr val="dk1"/>
          </a:lnRef>
          <a:fillRef idx="0">
            <a:schemeClr val="dk1"/>
          </a:fillRef>
          <a:effectRef idx="0">
            <a:schemeClr val="dk1"/>
          </a:effectRef>
          <a:fontRef idx="minor">
            <a:schemeClr val="tx1"/>
          </a:fontRef>
        </p:style>
      </p:cxnSp>
      <p:cxnSp>
        <p:nvCxnSpPr>
          <p:cNvPr id="23" name="Connettore 1 22"/>
          <p:cNvCxnSpPr>
            <a:stCxn id="11" idx="2"/>
            <a:endCxn id="16" idx="0"/>
          </p:cNvCxnSpPr>
          <p:nvPr/>
        </p:nvCxnSpPr>
        <p:spPr>
          <a:xfrm flipH="1">
            <a:off x="6156176" y="2882554"/>
            <a:ext cx="468052" cy="618454"/>
          </a:xfrm>
          <a:prstGeom prst="line">
            <a:avLst/>
          </a:prstGeom>
        </p:spPr>
        <p:style>
          <a:lnRef idx="1">
            <a:schemeClr val="dk1"/>
          </a:lnRef>
          <a:fillRef idx="0">
            <a:schemeClr val="dk1"/>
          </a:fillRef>
          <a:effectRef idx="0">
            <a:schemeClr val="dk1"/>
          </a:effectRef>
          <a:fontRef idx="minor">
            <a:schemeClr val="tx1"/>
          </a:fontRef>
        </p:style>
      </p:cxnSp>
      <p:cxnSp>
        <p:nvCxnSpPr>
          <p:cNvPr id="26" name="Connettore 1 25"/>
          <p:cNvCxnSpPr>
            <a:stCxn id="11" idx="2"/>
            <a:endCxn id="17" idx="0"/>
          </p:cNvCxnSpPr>
          <p:nvPr/>
        </p:nvCxnSpPr>
        <p:spPr>
          <a:xfrm>
            <a:off x="6624228" y="2882554"/>
            <a:ext cx="1044116" cy="618454"/>
          </a:xfrm>
          <a:prstGeom prst="line">
            <a:avLst/>
          </a:prstGeom>
        </p:spPr>
        <p:style>
          <a:lnRef idx="1">
            <a:schemeClr val="dk1"/>
          </a:lnRef>
          <a:fillRef idx="0">
            <a:schemeClr val="dk1"/>
          </a:fillRef>
          <a:effectRef idx="0">
            <a:schemeClr val="dk1"/>
          </a:effectRef>
          <a:fontRef idx="minor">
            <a:schemeClr val="tx1"/>
          </a:fontRef>
        </p:style>
      </p:cxnSp>
      <p:sp>
        <p:nvSpPr>
          <p:cNvPr id="29" name="CasellaDiTesto 28"/>
          <p:cNvSpPr txBox="1"/>
          <p:nvPr/>
        </p:nvSpPr>
        <p:spPr>
          <a:xfrm>
            <a:off x="0" y="2420888"/>
            <a:ext cx="2483768" cy="461665"/>
          </a:xfrm>
          <a:prstGeom prst="rect">
            <a:avLst/>
          </a:prstGeom>
          <a:noFill/>
        </p:spPr>
        <p:txBody>
          <a:bodyPr wrap="square" rtlCol="0">
            <a:spAutoFit/>
          </a:bodyPr>
          <a:lstStyle/>
          <a:p>
            <a:r>
              <a:rPr lang="it-IT" sz="2400" b="1" dirty="0" smtClean="0"/>
              <a:t>Vettore pagina </a:t>
            </a:r>
            <a:r>
              <a:rPr lang="it-IT" sz="2400" b="1" dirty="0" smtClean="0">
                <a:sym typeface="Wingdings" pitchFamily="2" charset="2"/>
              </a:rPr>
              <a:t></a:t>
            </a:r>
            <a:endParaRPr lang="it-IT" sz="2400" b="1" dirty="0"/>
          </a:p>
        </p:txBody>
      </p:sp>
      <p:sp>
        <p:nvSpPr>
          <p:cNvPr id="36" name="CasellaDiTesto 35"/>
          <p:cNvSpPr txBox="1"/>
          <p:nvPr/>
        </p:nvSpPr>
        <p:spPr>
          <a:xfrm>
            <a:off x="1619672" y="4005064"/>
            <a:ext cx="1800200" cy="400110"/>
          </a:xfrm>
          <a:prstGeom prst="rect">
            <a:avLst/>
          </a:prstGeom>
          <a:noFill/>
        </p:spPr>
        <p:txBody>
          <a:bodyPr wrap="square" rtlCol="0">
            <a:spAutoFit/>
          </a:bodyPr>
          <a:lstStyle/>
          <a:p>
            <a:pPr algn="ctr"/>
            <a:r>
              <a:rPr lang="it-IT" sz="2000" b="1" dirty="0" smtClean="0"/>
              <a:t>Sinonimo</a:t>
            </a:r>
            <a:endParaRPr lang="it-IT" sz="2000" b="1" dirty="0"/>
          </a:p>
        </p:txBody>
      </p:sp>
      <p:sp>
        <p:nvSpPr>
          <p:cNvPr id="37" name="CasellaDiTesto 36"/>
          <p:cNvSpPr txBox="1"/>
          <p:nvPr/>
        </p:nvSpPr>
        <p:spPr>
          <a:xfrm>
            <a:off x="5436096" y="4005064"/>
            <a:ext cx="1512168" cy="400110"/>
          </a:xfrm>
          <a:prstGeom prst="rect">
            <a:avLst/>
          </a:prstGeom>
          <a:noFill/>
        </p:spPr>
        <p:txBody>
          <a:bodyPr wrap="square" rtlCol="0">
            <a:spAutoFit/>
          </a:bodyPr>
          <a:lstStyle/>
          <a:p>
            <a:pPr algn="ctr"/>
            <a:r>
              <a:rPr lang="it-IT" sz="2000" b="1" dirty="0" smtClean="0"/>
              <a:t>Sinonimo</a:t>
            </a:r>
            <a:endParaRPr lang="it-IT" sz="2000" b="1" dirty="0"/>
          </a:p>
        </p:txBody>
      </p:sp>
      <p:sp>
        <p:nvSpPr>
          <p:cNvPr id="38" name="CasellaDiTesto 37"/>
          <p:cNvSpPr txBox="1"/>
          <p:nvPr/>
        </p:nvSpPr>
        <p:spPr>
          <a:xfrm>
            <a:off x="3635896" y="4005064"/>
            <a:ext cx="1800200" cy="400110"/>
          </a:xfrm>
          <a:prstGeom prst="rect">
            <a:avLst/>
          </a:prstGeom>
          <a:noFill/>
        </p:spPr>
        <p:txBody>
          <a:bodyPr wrap="square" rtlCol="0">
            <a:spAutoFit/>
          </a:bodyPr>
          <a:lstStyle/>
          <a:p>
            <a:pPr algn="ctr"/>
            <a:r>
              <a:rPr lang="it-IT" sz="2000" b="1" dirty="0" smtClean="0"/>
              <a:t>Correlato</a:t>
            </a:r>
            <a:endParaRPr lang="it-IT" sz="2000" b="1" dirty="0"/>
          </a:p>
        </p:txBody>
      </p:sp>
      <p:sp>
        <p:nvSpPr>
          <p:cNvPr id="39" name="CasellaDiTesto 38"/>
          <p:cNvSpPr txBox="1"/>
          <p:nvPr/>
        </p:nvSpPr>
        <p:spPr>
          <a:xfrm>
            <a:off x="6804248" y="3933056"/>
            <a:ext cx="1800200" cy="400110"/>
          </a:xfrm>
          <a:prstGeom prst="rect">
            <a:avLst/>
          </a:prstGeom>
          <a:noFill/>
        </p:spPr>
        <p:txBody>
          <a:bodyPr wrap="square" rtlCol="0">
            <a:spAutoFit/>
          </a:bodyPr>
          <a:lstStyle/>
          <a:p>
            <a:pPr algn="ctr"/>
            <a:r>
              <a:rPr lang="it-IT" sz="2000" b="1" dirty="0" smtClean="0"/>
              <a:t>Correlato</a:t>
            </a:r>
            <a:endParaRPr lang="it-IT" sz="2000" b="1" dirty="0"/>
          </a:p>
        </p:txBody>
      </p:sp>
      <p:cxnSp>
        <p:nvCxnSpPr>
          <p:cNvPr id="42" name="Connettore 7 41"/>
          <p:cNvCxnSpPr>
            <a:stCxn id="5" idx="2"/>
            <a:endCxn id="16" idx="0"/>
          </p:cNvCxnSpPr>
          <p:nvPr/>
        </p:nvCxnSpPr>
        <p:spPr>
          <a:xfrm rot="16200000" flipH="1">
            <a:off x="3578697" y="923528"/>
            <a:ext cx="2202631" cy="2952328"/>
          </a:xfrm>
          <a:prstGeom prst="curvedConnector3">
            <a:avLst>
              <a:gd name="adj1" fmla="val 36162"/>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2" name="Connettore 7 51"/>
          <p:cNvCxnSpPr>
            <a:stCxn id="6" idx="2"/>
            <a:endCxn id="11" idx="0"/>
          </p:cNvCxnSpPr>
          <p:nvPr/>
        </p:nvCxnSpPr>
        <p:spPr>
          <a:xfrm rot="16200000" flipH="1">
            <a:off x="5018856" y="815517"/>
            <a:ext cx="1122512" cy="2088232"/>
          </a:xfrm>
          <a:prstGeom prst="curvedConnector3">
            <a:avLst>
              <a:gd name="adj1" fmla="val 36423"/>
            </a:avLst>
          </a:prstGeom>
          <a:ln>
            <a:solidFill>
              <a:srgbClr val="00B050"/>
            </a:solidFill>
            <a:tailEnd type="arrow"/>
          </a:ln>
        </p:spPr>
        <p:style>
          <a:lnRef idx="3">
            <a:schemeClr val="accent4"/>
          </a:lnRef>
          <a:fillRef idx="0">
            <a:schemeClr val="accent4"/>
          </a:fillRef>
          <a:effectRef idx="2">
            <a:schemeClr val="accent4"/>
          </a:effectRef>
          <a:fontRef idx="minor">
            <a:schemeClr val="tx1"/>
          </a:fontRef>
        </p:style>
      </p:cxnSp>
      <p:cxnSp>
        <p:nvCxnSpPr>
          <p:cNvPr id="58" name="Connettore 7 57"/>
          <p:cNvCxnSpPr>
            <a:stCxn id="7" idx="2"/>
            <a:endCxn id="17" idx="3"/>
          </p:cNvCxnSpPr>
          <p:nvPr/>
        </p:nvCxnSpPr>
        <p:spPr>
          <a:xfrm rot="16200000" flipH="1">
            <a:off x="6037567" y="1380983"/>
            <a:ext cx="2433463" cy="2268252"/>
          </a:xfrm>
          <a:prstGeom prst="curvedConnector4">
            <a:avLst>
              <a:gd name="adj1" fmla="val 21772"/>
              <a:gd name="adj2" fmla="val 110078"/>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69" name="CasellaDiTesto 68"/>
          <p:cNvSpPr txBox="1"/>
          <p:nvPr/>
        </p:nvSpPr>
        <p:spPr>
          <a:xfrm>
            <a:off x="0" y="5013176"/>
            <a:ext cx="9144000" cy="523220"/>
          </a:xfrm>
          <a:prstGeom prst="rect">
            <a:avLst/>
          </a:prstGeom>
          <a:noFill/>
        </p:spPr>
        <p:txBody>
          <a:bodyPr wrap="square" rtlCol="0">
            <a:spAutoFit/>
          </a:bodyPr>
          <a:lstStyle/>
          <a:p>
            <a:pPr algn="ctr"/>
            <a:r>
              <a:rPr lang="it-IT" sz="2800" dirty="0" smtClean="0"/>
              <a:t>    </a:t>
            </a:r>
            <a:r>
              <a:rPr lang="it-IT" sz="2800" b="1" dirty="0" smtClean="0"/>
              <a:t>Score</a:t>
            </a:r>
            <a:r>
              <a:rPr lang="it-IT" sz="2800" dirty="0" smtClean="0"/>
              <a:t> =(3*3*1)   +   (2*2*1)   +   (1*2*0,7)    +   0   =   14,4</a:t>
            </a:r>
            <a:endParaRPr lang="it-IT" sz="2800" dirty="0"/>
          </a:p>
        </p:txBody>
      </p:sp>
      <p:sp>
        <p:nvSpPr>
          <p:cNvPr id="71" name="CasellaDiTesto 70"/>
          <p:cNvSpPr txBox="1"/>
          <p:nvPr/>
        </p:nvSpPr>
        <p:spPr>
          <a:xfrm>
            <a:off x="1619672" y="4581128"/>
            <a:ext cx="864096"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it-IT" sz="2400" dirty="0" smtClean="0">
                <a:solidFill>
                  <a:schemeClr val="accent1"/>
                </a:solidFill>
              </a:rPr>
              <a:t>PC</a:t>
            </a:r>
            <a:endParaRPr lang="it-IT" sz="2400" dirty="0">
              <a:solidFill>
                <a:schemeClr val="accent1"/>
              </a:solidFill>
            </a:endParaRPr>
          </a:p>
        </p:txBody>
      </p:sp>
      <p:sp>
        <p:nvSpPr>
          <p:cNvPr id="73" name="CasellaDiTesto 72"/>
          <p:cNvSpPr txBox="1"/>
          <p:nvPr/>
        </p:nvSpPr>
        <p:spPr>
          <a:xfrm>
            <a:off x="3131840" y="4581128"/>
            <a:ext cx="1512168" cy="461665"/>
          </a:xfrm>
          <a:prstGeom prst="rect">
            <a:avLst/>
          </a:prstGeom>
          <a:ln>
            <a:solidFill>
              <a:srgbClr val="00B050"/>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it-IT" sz="2400" dirty="0" smtClean="0">
                <a:solidFill>
                  <a:srgbClr val="00B050"/>
                </a:solidFill>
              </a:rPr>
              <a:t>Computer</a:t>
            </a:r>
            <a:endParaRPr lang="it-IT" sz="2400" dirty="0">
              <a:solidFill>
                <a:srgbClr val="00B050"/>
              </a:solidFill>
            </a:endParaRPr>
          </a:p>
        </p:txBody>
      </p:sp>
      <p:sp>
        <p:nvSpPr>
          <p:cNvPr id="75" name="CasellaDiTesto 74"/>
          <p:cNvSpPr txBox="1"/>
          <p:nvPr/>
        </p:nvSpPr>
        <p:spPr>
          <a:xfrm>
            <a:off x="5364088" y="4581128"/>
            <a:ext cx="1080120" cy="461665"/>
          </a:xfrm>
          <a:prstGeom prst="rect">
            <a:avLst/>
          </a:prstGeom>
          <a:ln>
            <a:solidFill>
              <a:srgbClr val="FF0000"/>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it-IT" sz="2400" dirty="0" smtClean="0">
                <a:solidFill>
                  <a:srgbClr val="FF0000"/>
                </a:solidFill>
              </a:rPr>
              <a:t>Mouse</a:t>
            </a:r>
            <a:endParaRPr lang="it-IT" sz="2400" dirty="0">
              <a:solidFill>
                <a:srgbClr val="FF0000"/>
              </a:solidFill>
            </a:endParaRPr>
          </a:p>
        </p:txBody>
      </p:sp>
      <p:sp>
        <p:nvSpPr>
          <p:cNvPr id="76" name="CasellaDiTesto 75"/>
          <p:cNvSpPr txBox="1"/>
          <p:nvPr/>
        </p:nvSpPr>
        <p:spPr>
          <a:xfrm>
            <a:off x="6876256" y="4581128"/>
            <a:ext cx="1440160"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it-IT" sz="2400" dirty="0" smtClean="0"/>
              <a:t>Keyboard</a:t>
            </a:r>
            <a:endParaRPr lang="it-IT" sz="2400" dirty="0"/>
          </a:p>
        </p:txBody>
      </p:sp>
      <p:cxnSp>
        <p:nvCxnSpPr>
          <p:cNvPr id="79" name="Connettore 1 78"/>
          <p:cNvCxnSpPr/>
          <p:nvPr/>
        </p:nvCxnSpPr>
        <p:spPr>
          <a:xfrm>
            <a:off x="0" y="4437112"/>
            <a:ext cx="9144000" cy="0"/>
          </a:xfrm>
          <a:prstGeom prst="line">
            <a:avLst/>
          </a:prstGeom>
        </p:spPr>
        <p:style>
          <a:lnRef idx="2">
            <a:schemeClr val="accent1"/>
          </a:lnRef>
          <a:fillRef idx="0">
            <a:schemeClr val="accent1"/>
          </a:fillRef>
          <a:effectRef idx="1">
            <a:schemeClr val="accent1"/>
          </a:effectRef>
          <a:fontRef idx="minor">
            <a:schemeClr val="tx1"/>
          </a:fontRef>
        </p:style>
      </p:cxnSp>
      <p:pic>
        <p:nvPicPr>
          <p:cNvPr id="33" name="Immagine 32" descr="utente.png"/>
          <p:cNvPicPr>
            <a:picLocks noChangeAspect="1"/>
          </p:cNvPicPr>
          <p:nvPr/>
        </p:nvPicPr>
        <p:blipFill>
          <a:blip r:embed="rId3" cstate="print"/>
          <a:stretch>
            <a:fillRect/>
          </a:stretch>
        </p:blipFill>
        <p:spPr>
          <a:xfrm>
            <a:off x="1187624" y="1268760"/>
            <a:ext cx="529221" cy="529221"/>
          </a:xfrm>
          <a:prstGeom prst="rect">
            <a:avLst/>
          </a:prstGeom>
        </p:spPr>
      </p:pic>
      <p:pic>
        <p:nvPicPr>
          <p:cNvPr id="34" name="Segnaposto contenuto 4" descr="e-commerce.jpg"/>
          <p:cNvPicPr>
            <a:picLocks noChangeAspect="1"/>
          </p:cNvPicPr>
          <p:nvPr/>
        </p:nvPicPr>
        <p:blipFill>
          <a:blip r:embed="rId4" cstate="print"/>
          <a:stretch>
            <a:fillRect/>
          </a:stretch>
        </p:blipFill>
        <p:spPr>
          <a:xfrm>
            <a:off x="755576" y="2852936"/>
            <a:ext cx="583644" cy="504056"/>
          </a:xfrm>
          <a:prstGeom prst="rect">
            <a:avLst/>
          </a:prstGeom>
        </p:spPr>
      </p:pic>
      <p:pic>
        <p:nvPicPr>
          <p:cNvPr id="2053" name="Picture 5"/>
          <p:cNvPicPr>
            <a:picLocks noChangeAspect="1" noChangeArrowheads="1"/>
          </p:cNvPicPr>
          <p:nvPr/>
        </p:nvPicPr>
        <p:blipFill>
          <a:blip r:embed="rId5" cstate="print"/>
          <a:srcRect/>
          <a:stretch>
            <a:fillRect/>
          </a:stretch>
        </p:blipFill>
        <p:spPr bwMode="auto">
          <a:xfrm>
            <a:off x="323528" y="5517232"/>
            <a:ext cx="4932040" cy="69710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2056" name="Picture 8"/>
          <p:cNvPicPr>
            <a:picLocks noChangeAspect="1" noChangeArrowheads="1"/>
          </p:cNvPicPr>
          <p:nvPr/>
        </p:nvPicPr>
        <p:blipFill>
          <a:blip r:embed="rId6" cstate="print"/>
          <a:srcRect/>
          <a:stretch>
            <a:fillRect/>
          </a:stretch>
        </p:blipFill>
        <p:spPr bwMode="auto">
          <a:xfrm>
            <a:off x="5508104" y="5517232"/>
            <a:ext cx="3269010" cy="90901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40" name="CasellaDiTesto 39"/>
          <p:cNvSpPr txBox="1"/>
          <p:nvPr/>
        </p:nvSpPr>
        <p:spPr>
          <a:xfrm>
            <a:off x="0" y="6304002"/>
            <a:ext cx="5220072" cy="553998"/>
          </a:xfrm>
          <a:prstGeom prst="rect">
            <a:avLst/>
          </a:prstGeom>
          <a:solidFill>
            <a:schemeClr val="bg1"/>
          </a:solidFill>
        </p:spPr>
        <p:txBody>
          <a:bodyPr wrap="square" rtlCol="0">
            <a:spAutoFit/>
          </a:bodyPr>
          <a:lstStyle/>
          <a:p>
            <a:r>
              <a:rPr lang="it-IT" sz="1000" dirty="0" smtClean="0"/>
              <a:t>* Sonia </a:t>
            </a:r>
            <a:r>
              <a:rPr lang="it-IT" sz="1000" dirty="0" smtClean="0"/>
              <a:t>Bergamaschi, Riccardo Martoglia, and Serena Sorrentino. </a:t>
            </a:r>
            <a:endParaRPr lang="it-IT" sz="1000" dirty="0" smtClean="0"/>
          </a:p>
          <a:p>
            <a:r>
              <a:rPr lang="it-IT" sz="1000" dirty="0" smtClean="0"/>
              <a:t>A </a:t>
            </a:r>
            <a:r>
              <a:rPr lang="it-IT" sz="1000" dirty="0" err="1" smtClean="0"/>
              <a:t>semantic</a:t>
            </a:r>
            <a:r>
              <a:rPr lang="it-IT" sz="1000" dirty="0" smtClean="0"/>
              <a:t> </a:t>
            </a:r>
            <a:r>
              <a:rPr lang="en-US" sz="1000" dirty="0" smtClean="0"/>
              <a:t>method </a:t>
            </a:r>
            <a:r>
              <a:rPr lang="en-US" sz="1000" dirty="0" smtClean="0"/>
              <a:t>for searching knowledge in a software </a:t>
            </a:r>
            <a:r>
              <a:rPr lang="en-US" sz="1000" dirty="0" smtClean="0"/>
              <a:t>development context</a:t>
            </a:r>
            <a:r>
              <a:rPr lang="en-US" sz="1000" dirty="0" smtClean="0"/>
              <a:t>. </a:t>
            </a:r>
            <a:r>
              <a:rPr lang="en-US" sz="1000" dirty="0" smtClean="0"/>
              <a:t>In </a:t>
            </a:r>
            <a:r>
              <a:rPr lang="it-IT" sz="1000" dirty="0" smtClean="0"/>
              <a:t>SEBD</a:t>
            </a:r>
            <a:r>
              <a:rPr lang="it-IT" sz="1000" dirty="0" smtClean="0"/>
              <a:t>, </a:t>
            </a:r>
            <a:endParaRPr lang="it-IT" sz="1000" dirty="0" smtClean="0"/>
          </a:p>
          <a:p>
            <a:r>
              <a:rPr lang="it-IT" sz="1000" dirty="0" err="1" smtClean="0"/>
              <a:t>pages</a:t>
            </a:r>
            <a:r>
              <a:rPr lang="it-IT" sz="1000" dirty="0" smtClean="0"/>
              <a:t> </a:t>
            </a:r>
            <a:r>
              <a:rPr lang="it-IT" sz="1000" dirty="0" smtClean="0"/>
              <a:t>115–122, 2012.</a:t>
            </a:r>
            <a:endParaRPr lang="it-IT" sz="1000" dirty="0"/>
          </a:p>
        </p:txBody>
      </p:sp>
    </p:spTree>
  </p:cSld>
  <p:clrMapOvr>
    <a:masterClrMapping/>
  </p:clrMapOvr>
  <p:transition advTm="104692"/>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0" y="1481331"/>
            <a:ext cx="9144000" cy="4525963"/>
          </a:xfrm>
        </p:spPr>
        <p:txBody>
          <a:bodyPr/>
          <a:lstStyle/>
          <a:p>
            <a:endParaRPr lang="it-IT" sz="2700" b="1" dirty="0" smtClean="0">
              <a:sym typeface="Wingdings" pitchFamily="2" charset="2"/>
            </a:endParaRPr>
          </a:p>
          <a:p>
            <a:r>
              <a:rPr lang="it-IT" sz="2700" b="1" dirty="0" smtClean="0">
                <a:sym typeface="Wingdings" pitchFamily="2" charset="2"/>
              </a:rPr>
              <a:t>Similarità</a:t>
            </a:r>
            <a:r>
              <a:rPr lang="it-IT" sz="2700" dirty="0" smtClean="0">
                <a:sym typeface="Wingdings" pitchFamily="2" charset="2"/>
              </a:rPr>
              <a:t> costruite:</a:t>
            </a:r>
          </a:p>
          <a:p>
            <a:endParaRPr lang="it-IT" sz="2700" dirty="0" smtClean="0">
              <a:sym typeface="Wingdings" pitchFamily="2" charset="2"/>
            </a:endParaRPr>
          </a:p>
          <a:p>
            <a:pPr lvl="1"/>
            <a:r>
              <a:rPr lang="it-IT" sz="2700" dirty="0" smtClean="0">
                <a:sym typeface="Wingdings" pitchFamily="2" charset="2"/>
              </a:rPr>
              <a:t>Con solo i termini </a:t>
            </a:r>
            <a:r>
              <a:rPr lang="it-IT" sz="2700" b="1" dirty="0" smtClean="0">
                <a:sym typeface="Wingdings" pitchFamily="2" charset="2"/>
              </a:rPr>
              <a:t>uguali</a:t>
            </a:r>
            <a:r>
              <a:rPr lang="it-IT" sz="2700" dirty="0" smtClean="0">
                <a:sym typeface="Wingdings" pitchFamily="2" charset="2"/>
              </a:rPr>
              <a:t>  TF-IDF puro  </a:t>
            </a:r>
            <a:r>
              <a:rPr lang="it-IT" sz="2700" b="1" u="sng" dirty="0" smtClean="0">
                <a:sym typeface="Wingdings" pitchFamily="2" charset="2"/>
              </a:rPr>
              <a:t>BASELINE</a:t>
            </a:r>
          </a:p>
          <a:p>
            <a:pPr lvl="1"/>
            <a:endParaRPr lang="it-IT" sz="2700" b="1" u="sng" dirty="0" smtClean="0">
              <a:sym typeface="Wingdings" pitchFamily="2" charset="2"/>
            </a:endParaRPr>
          </a:p>
          <a:p>
            <a:pPr lvl="1"/>
            <a:r>
              <a:rPr lang="it-IT" sz="2700" dirty="0" smtClean="0">
                <a:sym typeface="Wingdings" pitchFamily="2" charset="2"/>
              </a:rPr>
              <a:t>Con termini </a:t>
            </a:r>
            <a:r>
              <a:rPr lang="it-IT" sz="2700" b="1" dirty="0" smtClean="0">
                <a:sym typeface="Wingdings" pitchFamily="2" charset="2"/>
              </a:rPr>
              <a:t>uguali</a:t>
            </a:r>
            <a:r>
              <a:rPr lang="it-IT" sz="2700" dirty="0" smtClean="0">
                <a:sym typeface="Wingdings" pitchFamily="2" charset="2"/>
              </a:rPr>
              <a:t>, </a:t>
            </a:r>
            <a:r>
              <a:rPr lang="it-IT" sz="2700" b="1" dirty="0" smtClean="0">
                <a:sym typeface="Wingdings" pitchFamily="2" charset="2"/>
              </a:rPr>
              <a:t>sinonimi</a:t>
            </a:r>
            <a:r>
              <a:rPr lang="it-IT" sz="2700" dirty="0" smtClean="0">
                <a:sym typeface="Wingdings" pitchFamily="2" charset="2"/>
              </a:rPr>
              <a:t> e </a:t>
            </a:r>
            <a:r>
              <a:rPr lang="it-IT" sz="2700" b="1" dirty="0" smtClean="0">
                <a:sym typeface="Wingdings" pitchFamily="2" charset="2"/>
              </a:rPr>
              <a:t>correlati</a:t>
            </a:r>
          </a:p>
          <a:p>
            <a:pPr lvl="1"/>
            <a:endParaRPr lang="it-IT" sz="2700" b="1" dirty="0" smtClean="0">
              <a:sym typeface="Wingdings" pitchFamily="2" charset="2"/>
            </a:endParaRPr>
          </a:p>
          <a:p>
            <a:pPr lvl="1"/>
            <a:r>
              <a:rPr lang="it-IT" sz="2700" dirty="0" smtClean="0">
                <a:sym typeface="Wingdings" pitchFamily="2" charset="2"/>
              </a:rPr>
              <a:t>Con solo i termini </a:t>
            </a:r>
            <a:r>
              <a:rPr lang="it-IT" sz="2700" b="1" dirty="0" smtClean="0">
                <a:sym typeface="Wingdings" pitchFamily="2" charset="2"/>
              </a:rPr>
              <a:t>uguali</a:t>
            </a:r>
            <a:r>
              <a:rPr lang="it-IT" sz="2700" dirty="0" smtClean="0">
                <a:sym typeface="Wingdings" pitchFamily="2" charset="2"/>
              </a:rPr>
              <a:t> e </a:t>
            </a:r>
            <a:r>
              <a:rPr lang="it-IT" sz="2700" b="1" dirty="0" smtClean="0">
                <a:sym typeface="Wingdings" pitchFamily="2" charset="2"/>
              </a:rPr>
              <a:t>sinonimi</a:t>
            </a:r>
          </a:p>
          <a:p>
            <a:pPr lvl="1"/>
            <a:endParaRPr lang="it-IT" sz="2700" b="1" dirty="0" smtClean="0">
              <a:sym typeface="Wingdings" pitchFamily="2" charset="2"/>
            </a:endParaRPr>
          </a:p>
          <a:p>
            <a:endParaRPr lang="it-IT" dirty="0"/>
          </a:p>
        </p:txBody>
      </p:sp>
      <p:sp>
        <p:nvSpPr>
          <p:cNvPr id="4" name="Titolo 3"/>
          <p:cNvSpPr>
            <a:spLocks noGrp="1"/>
          </p:cNvSpPr>
          <p:nvPr>
            <p:ph type="title"/>
          </p:nvPr>
        </p:nvSpPr>
        <p:spPr/>
        <p:txBody>
          <a:bodyPr/>
          <a:lstStyle/>
          <a:p>
            <a:r>
              <a:rPr lang="it-IT" dirty="0" smtClean="0"/>
              <a:t>Similarità - Modello Vettoriale Esteso</a:t>
            </a:r>
            <a:endParaRPr lang="it-IT" dirty="0"/>
          </a:p>
        </p:txBody>
      </p:sp>
    </p:spTree>
  </p:cSld>
  <p:clrMapOvr>
    <a:masterClrMapping/>
  </p:clrMapOvr>
  <p:transition advTm="32963"/>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467544" y="0"/>
            <a:ext cx="8229600" cy="1143000"/>
          </a:xfrm>
        </p:spPr>
        <p:txBody>
          <a:bodyPr/>
          <a:lstStyle/>
          <a:p>
            <a:r>
              <a:rPr lang="it-IT" dirty="0" smtClean="0">
                <a:solidFill>
                  <a:srgbClr val="0070C0"/>
                </a:solidFill>
              </a:rPr>
              <a:t>Similarità - Classi IPTC</a:t>
            </a:r>
            <a:endParaRPr lang="it-IT" dirty="0">
              <a:solidFill>
                <a:srgbClr val="0070C0"/>
              </a:solidFill>
            </a:endParaRPr>
          </a:p>
        </p:txBody>
      </p:sp>
      <p:sp>
        <p:nvSpPr>
          <p:cNvPr id="5" name="CasellaDiTesto 4"/>
          <p:cNvSpPr txBox="1"/>
          <p:nvPr/>
        </p:nvSpPr>
        <p:spPr>
          <a:xfrm>
            <a:off x="1475656" y="1412776"/>
            <a:ext cx="3096344"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it-IT" sz="2400" dirty="0" smtClean="0"/>
              <a:t>IPTC/Televisione , 600</a:t>
            </a:r>
            <a:endParaRPr lang="it-IT" sz="2400" dirty="0"/>
          </a:p>
        </p:txBody>
      </p:sp>
      <p:sp>
        <p:nvSpPr>
          <p:cNvPr id="6" name="CasellaDiTesto 5"/>
          <p:cNvSpPr txBox="1"/>
          <p:nvPr/>
        </p:nvSpPr>
        <p:spPr>
          <a:xfrm>
            <a:off x="4572000" y="1412776"/>
            <a:ext cx="3096344"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it-IT" sz="2400" dirty="0" smtClean="0"/>
              <a:t>IPTC/Cinema , 300</a:t>
            </a:r>
            <a:endParaRPr lang="it-IT" sz="2400" dirty="0"/>
          </a:p>
        </p:txBody>
      </p:sp>
      <p:sp>
        <p:nvSpPr>
          <p:cNvPr id="7" name="CasellaDiTesto 6"/>
          <p:cNvSpPr txBox="1"/>
          <p:nvPr/>
        </p:nvSpPr>
        <p:spPr>
          <a:xfrm>
            <a:off x="523106" y="3160763"/>
            <a:ext cx="3419872"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it-IT" sz="2400" dirty="0" smtClean="0"/>
              <a:t>IPTC/Televisione , 200</a:t>
            </a:r>
            <a:endParaRPr lang="it-IT" sz="2400" dirty="0"/>
          </a:p>
        </p:txBody>
      </p:sp>
      <p:sp>
        <p:nvSpPr>
          <p:cNvPr id="8" name="CasellaDiTesto 7"/>
          <p:cNvSpPr txBox="1"/>
          <p:nvPr/>
        </p:nvSpPr>
        <p:spPr>
          <a:xfrm>
            <a:off x="3923928" y="3140968"/>
            <a:ext cx="4824536"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it-IT" sz="2400" dirty="0" smtClean="0"/>
              <a:t>IPTC/Intrattenimento/Musica , 500</a:t>
            </a:r>
            <a:endParaRPr lang="it-IT" sz="2400" dirty="0"/>
          </a:p>
        </p:txBody>
      </p:sp>
      <p:sp>
        <p:nvSpPr>
          <p:cNvPr id="10" name="CasellaDiTesto 9"/>
          <p:cNvSpPr txBox="1"/>
          <p:nvPr/>
        </p:nvSpPr>
        <p:spPr>
          <a:xfrm>
            <a:off x="0" y="908720"/>
            <a:ext cx="2880320" cy="461665"/>
          </a:xfrm>
          <a:prstGeom prst="rect">
            <a:avLst/>
          </a:prstGeom>
          <a:noFill/>
        </p:spPr>
        <p:txBody>
          <a:bodyPr wrap="square" rtlCol="0">
            <a:spAutoFit/>
          </a:bodyPr>
          <a:lstStyle/>
          <a:p>
            <a:pPr algn="ctr"/>
            <a:r>
              <a:rPr lang="it-IT" sz="2400" b="1" dirty="0" smtClean="0"/>
              <a:t>Classi del profilo</a:t>
            </a:r>
            <a:endParaRPr lang="it-IT" sz="2400" b="1" dirty="0"/>
          </a:p>
        </p:txBody>
      </p:sp>
      <p:sp>
        <p:nvSpPr>
          <p:cNvPr id="11" name="CasellaDiTesto 10"/>
          <p:cNvSpPr txBox="1"/>
          <p:nvPr/>
        </p:nvSpPr>
        <p:spPr>
          <a:xfrm>
            <a:off x="2123728" y="3861049"/>
            <a:ext cx="7020272" cy="461665"/>
          </a:xfrm>
          <a:prstGeom prst="rect">
            <a:avLst/>
          </a:prstGeom>
          <a:noFill/>
        </p:spPr>
        <p:txBody>
          <a:bodyPr wrap="square" rtlCol="0">
            <a:spAutoFit/>
          </a:bodyPr>
          <a:lstStyle/>
          <a:p>
            <a:pPr algn="ctr"/>
            <a:r>
              <a:rPr lang="it-IT" sz="2400" b="1" dirty="0" smtClean="0"/>
              <a:t>Classi di una pagina del sito di e-commerce</a:t>
            </a:r>
            <a:endParaRPr lang="it-IT" sz="2400" b="1" dirty="0"/>
          </a:p>
        </p:txBody>
      </p:sp>
      <p:cxnSp>
        <p:nvCxnSpPr>
          <p:cNvPr id="15" name="Connettore 7 14"/>
          <p:cNvCxnSpPr>
            <a:stCxn id="5" idx="1"/>
            <a:endCxn id="7" idx="1"/>
          </p:cNvCxnSpPr>
          <p:nvPr/>
        </p:nvCxnSpPr>
        <p:spPr>
          <a:xfrm rot="10800000" flipV="1">
            <a:off x="523106" y="1643608"/>
            <a:ext cx="952550" cy="1747987"/>
          </a:xfrm>
          <a:prstGeom prst="curvedConnector3">
            <a:avLst>
              <a:gd name="adj1" fmla="val 123999"/>
            </a:avLst>
          </a:prstGeom>
          <a:ln>
            <a:headEnd type="arrow"/>
            <a:tailEnd type="arrow"/>
          </a:ln>
        </p:spPr>
        <p:style>
          <a:lnRef idx="3">
            <a:schemeClr val="accent1"/>
          </a:lnRef>
          <a:fillRef idx="0">
            <a:schemeClr val="accent1"/>
          </a:fillRef>
          <a:effectRef idx="2">
            <a:schemeClr val="accent1"/>
          </a:effectRef>
          <a:fontRef idx="minor">
            <a:schemeClr val="tx1"/>
          </a:fontRef>
        </p:style>
      </p:cxnSp>
      <p:cxnSp>
        <p:nvCxnSpPr>
          <p:cNvPr id="17" name="Connettore 7 16"/>
          <p:cNvCxnSpPr>
            <a:stCxn id="5" idx="2"/>
            <a:endCxn id="8" idx="0"/>
          </p:cNvCxnSpPr>
          <p:nvPr/>
        </p:nvCxnSpPr>
        <p:spPr>
          <a:xfrm rot="16200000" flipH="1">
            <a:off x="4046749" y="851520"/>
            <a:ext cx="1266527" cy="3312368"/>
          </a:xfrm>
          <a:prstGeom prst="curvedConnector3">
            <a:avLst>
              <a:gd name="adj1" fmla="val 50000"/>
            </a:avLst>
          </a:prstGeom>
          <a:ln>
            <a:solidFill>
              <a:srgbClr val="00B050"/>
            </a:solidFill>
            <a:headEnd type="arrow"/>
            <a:tailEnd type="arrow"/>
          </a:ln>
        </p:spPr>
        <p:style>
          <a:lnRef idx="3">
            <a:schemeClr val="accent1"/>
          </a:lnRef>
          <a:fillRef idx="0">
            <a:schemeClr val="accent1"/>
          </a:fillRef>
          <a:effectRef idx="2">
            <a:schemeClr val="accent1"/>
          </a:effectRef>
          <a:fontRef idx="minor">
            <a:schemeClr val="tx1"/>
          </a:fontRef>
        </p:style>
      </p:cxnSp>
      <p:cxnSp>
        <p:nvCxnSpPr>
          <p:cNvPr id="19" name="Connettore 7 18"/>
          <p:cNvCxnSpPr>
            <a:stCxn id="6" idx="2"/>
            <a:endCxn id="7" idx="0"/>
          </p:cNvCxnSpPr>
          <p:nvPr/>
        </p:nvCxnSpPr>
        <p:spPr>
          <a:xfrm rot="5400000">
            <a:off x="3533446" y="574037"/>
            <a:ext cx="1286322" cy="3887130"/>
          </a:xfrm>
          <a:prstGeom prst="curvedConnector3">
            <a:avLst>
              <a:gd name="adj1" fmla="val 50000"/>
            </a:avLst>
          </a:prstGeom>
          <a:ln>
            <a:solidFill>
              <a:srgbClr val="FF0000"/>
            </a:solidFill>
            <a:headEnd type="arrow"/>
            <a:tailEnd type="arrow"/>
          </a:ln>
        </p:spPr>
        <p:style>
          <a:lnRef idx="3">
            <a:schemeClr val="accent1"/>
          </a:lnRef>
          <a:fillRef idx="0">
            <a:schemeClr val="accent1"/>
          </a:fillRef>
          <a:effectRef idx="2">
            <a:schemeClr val="accent1"/>
          </a:effectRef>
          <a:fontRef idx="minor">
            <a:schemeClr val="tx1"/>
          </a:fontRef>
        </p:style>
      </p:cxnSp>
      <p:cxnSp>
        <p:nvCxnSpPr>
          <p:cNvPr id="21" name="Connettore 7 20"/>
          <p:cNvCxnSpPr>
            <a:stCxn id="6" idx="3"/>
            <a:endCxn id="8" idx="3"/>
          </p:cNvCxnSpPr>
          <p:nvPr/>
        </p:nvCxnSpPr>
        <p:spPr>
          <a:xfrm>
            <a:off x="7668344" y="1643609"/>
            <a:ext cx="1080120" cy="1728192"/>
          </a:xfrm>
          <a:prstGeom prst="curvedConnector3">
            <a:avLst>
              <a:gd name="adj1" fmla="val 121164"/>
            </a:avLst>
          </a:prstGeom>
          <a:ln>
            <a:solidFill>
              <a:schemeClr val="tx1">
                <a:lumMod val="95000"/>
                <a:lumOff val="5000"/>
              </a:schemeClr>
            </a:solidFill>
            <a:headEnd type="arrow"/>
            <a:tailEnd type="arrow"/>
          </a:ln>
        </p:spPr>
        <p:style>
          <a:lnRef idx="3">
            <a:schemeClr val="accent1"/>
          </a:lnRef>
          <a:fillRef idx="0">
            <a:schemeClr val="accent1"/>
          </a:fillRef>
          <a:effectRef idx="2">
            <a:schemeClr val="accent1"/>
          </a:effectRef>
          <a:fontRef idx="minor">
            <a:schemeClr val="tx1"/>
          </a:fontRef>
        </p:style>
      </p:cxnSp>
      <p:sp>
        <p:nvSpPr>
          <p:cNvPr id="25" name="CasellaDiTesto 24"/>
          <p:cNvSpPr txBox="1"/>
          <p:nvPr/>
        </p:nvSpPr>
        <p:spPr>
          <a:xfrm>
            <a:off x="0" y="5157192"/>
            <a:ext cx="9144000" cy="523220"/>
          </a:xfrm>
          <a:prstGeom prst="rect">
            <a:avLst/>
          </a:prstGeom>
          <a:noFill/>
        </p:spPr>
        <p:txBody>
          <a:bodyPr wrap="square" rtlCol="0">
            <a:spAutoFit/>
          </a:bodyPr>
          <a:lstStyle/>
          <a:p>
            <a:pPr algn="ctr"/>
            <a:r>
              <a:rPr lang="it-IT" sz="2800" dirty="0" smtClean="0"/>
              <a:t>    </a:t>
            </a:r>
            <a:r>
              <a:rPr lang="it-IT" sz="2800" b="1" dirty="0" smtClean="0"/>
              <a:t>Score</a:t>
            </a:r>
            <a:r>
              <a:rPr lang="it-IT" sz="2800" dirty="0" smtClean="0"/>
              <a:t> =</a:t>
            </a:r>
            <a:r>
              <a:rPr lang="it-IT" sz="2800" dirty="0" smtClean="0">
                <a:solidFill>
                  <a:schemeClr val="accent1"/>
                </a:solidFill>
              </a:rPr>
              <a:t>(600*1)  </a:t>
            </a:r>
            <a:r>
              <a:rPr lang="it-IT" sz="2800" dirty="0" smtClean="0"/>
              <a:t>+  </a:t>
            </a:r>
            <a:r>
              <a:rPr lang="it-IT" sz="2800" dirty="0" smtClean="0">
                <a:solidFill>
                  <a:srgbClr val="00B050"/>
                </a:solidFill>
              </a:rPr>
              <a:t>(0,52)  </a:t>
            </a:r>
            <a:r>
              <a:rPr lang="it-IT" sz="2800" dirty="0" smtClean="0"/>
              <a:t>+  </a:t>
            </a:r>
            <a:r>
              <a:rPr lang="it-IT" sz="2800" dirty="0" smtClean="0">
                <a:solidFill>
                  <a:srgbClr val="FF0000"/>
                </a:solidFill>
              </a:rPr>
              <a:t>(0,70)   </a:t>
            </a:r>
            <a:r>
              <a:rPr lang="it-IT" sz="2800" dirty="0" smtClean="0"/>
              <a:t>+  (0,52)   =   601,74</a:t>
            </a:r>
            <a:endParaRPr lang="it-IT" sz="2800" dirty="0"/>
          </a:p>
        </p:txBody>
      </p:sp>
      <p:sp>
        <p:nvSpPr>
          <p:cNvPr id="73" name="CasellaDiTesto 72"/>
          <p:cNvSpPr txBox="1"/>
          <p:nvPr/>
        </p:nvSpPr>
        <p:spPr>
          <a:xfrm>
            <a:off x="467544" y="2132856"/>
            <a:ext cx="288032" cy="400110"/>
          </a:xfrm>
          <a:prstGeom prst="rect">
            <a:avLst/>
          </a:prstGeom>
          <a:ln>
            <a:solidFill>
              <a:schemeClr val="accent1"/>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it-IT" sz="2000" dirty="0" smtClean="0"/>
              <a:t>1</a:t>
            </a:r>
            <a:endParaRPr lang="it-IT" sz="2000" dirty="0"/>
          </a:p>
        </p:txBody>
      </p:sp>
      <p:sp>
        <p:nvSpPr>
          <p:cNvPr id="74" name="CasellaDiTesto 73"/>
          <p:cNvSpPr txBox="1"/>
          <p:nvPr/>
        </p:nvSpPr>
        <p:spPr>
          <a:xfrm>
            <a:off x="2339752" y="2348880"/>
            <a:ext cx="288032" cy="400110"/>
          </a:xfrm>
          <a:prstGeom prst="rect">
            <a:avLst/>
          </a:prstGeom>
          <a:ln>
            <a:solidFill>
              <a:srgbClr val="FF0000"/>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it-IT" sz="2000" dirty="0" smtClean="0"/>
              <a:t>2</a:t>
            </a:r>
            <a:endParaRPr lang="it-IT" sz="2000" dirty="0"/>
          </a:p>
        </p:txBody>
      </p:sp>
      <p:sp>
        <p:nvSpPr>
          <p:cNvPr id="75" name="CasellaDiTesto 74"/>
          <p:cNvSpPr txBox="1"/>
          <p:nvPr/>
        </p:nvSpPr>
        <p:spPr>
          <a:xfrm>
            <a:off x="6156176" y="2420888"/>
            <a:ext cx="288032" cy="400110"/>
          </a:xfrm>
          <a:prstGeom prst="rect">
            <a:avLst/>
          </a:prstGeom>
          <a:ln>
            <a:solidFill>
              <a:srgbClr val="00B050"/>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it-IT" sz="2000" dirty="0" smtClean="0"/>
              <a:t>3</a:t>
            </a:r>
            <a:endParaRPr lang="it-IT" sz="2000" dirty="0"/>
          </a:p>
        </p:txBody>
      </p:sp>
      <p:sp>
        <p:nvSpPr>
          <p:cNvPr id="76" name="CasellaDiTesto 75"/>
          <p:cNvSpPr txBox="1"/>
          <p:nvPr/>
        </p:nvSpPr>
        <p:spPr>
          <a:xfrm>
            <a:off x="8604448" y="1556792"/>
            <a:ext cx="288032" cy="40011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it-IT" sz="2000" dirty="0" smtClean="0"/>
              <a:t>3</a:t>
            </a:r>
            <a:endParaRPr lang="it-IT" sz="2000" dirty="0"/>
          </a:p>
        </p:txBody>
      </p:sp>
      <p:cxnSp>
        <p:nvCxnSpPr>
          <p:cNvPr id="79" name="Connettore 1 78"/>
          <p:cNvCxnSpPr/>
          <p:nvPr/>
        </p:nvCxnSpPr>
        <p:spPr>
          <a:xfrm>
            <a:off x="0" y="4581128"/>
            <a:ext cx="9144000" cy="0"/>
          </a:xfrm>
          <a:prstGeom prst="line">
            <a:avLst/>
          </a:prstGeom>
        </p:spPr>
        <p:style>
          <a:lnRef idx="2">
            <a:schemeClr val="accent1"/>
          </a:lnRef>
          <a:fillRef idx="0">
            <a:schemeClr val="accent1"/>
          </a:fillRef>
          <a:effectRef idx="1">
            <a:schemeClr val="accent1"/>
          </a:effectRef>
          <a:fontRef idx="minor">
            <a:schemeClr val="tx1"/>
          </a:fontRef>
        </p:style>
      </p:cxnSp>
      <p:pic>
        <p:nvPicPr>
          <p:cNvPr id="20" name="Immagine 19" descr="utente.png"/>
          <p:cNvPicPr>
            <a:picLocks noChangeAspect="1"/>
          </p:cNvPicPr>
          <p:nvPr/>
        </p:nvPicPr>
        <p:blipFill>
          <a:blip r:embed="rId3" cstate="print"/>
          <a:stretch>
            <a:fillRect/>
          </a:stretch>
        </p:blipFill>
        <p:spPr>
          <a:xfrm>
            <a:off x="2771800" y="836712"/>
            <a:ext cx="457213" cy="457213"/>
          </a:xfrm>
          <a:prstGeom prst="rect">
            <a:avLst/>
          </a:prstGeom>
        </p:spPr>
      </p:pic>
      <p:pic>
        <p:nvPicPr>
          <p:cNvPr id="22" name="Segnaposto contenuto 4" descr="e-commerce.jpg"/>
          <p:cNvPicPr>
            <a:picLocks noChangeAspect="1"/>
          </p:cNvPicPr>
          <p:nvPr/>
        </p:nvPicPr>
        <p:blipFill>
          <a:blip r:embed="rId4" cstate="print"/>
          <a:stretch>
            <a:fillRect/>
          </a:stretch>
        </p:blipFill>
        <p:spPr>
          <a:xfrm>
            <a:off x="2195736" y="3789040"/>
            <a:ext cx="583644" cy="504056"/>
          </a:xfrm>
          <a:prstGeom prst="rect">
            <a:avLst/>
          </a:prstGeom>
        </p:spPr>
      </p:pic>
      <p:sp>
        <p:nvSpPr>
          <p:cNvPr id="23" name="CasellaDiTesto 22"/>
          <p:cNvSpPr txBox="1"/>
          <p:nvPr/>
        </p:nvSpPr>
        <p:spPr>
          <a:xfrm>
            <a:off x="2411760" y="4653136"/>
            <a:ext cx="4320480" cy="523220"/>
          </a:xfrm>
          <a:prstGeom prst="rect">
            <a:avLst/>
          </a:prstGeom>
          <a:noFill/>
        </p:spPr>
        <p:txBody>
          <a:bodyPr wrap="square" rtlCol="0">
            <a:spAutoFit/>
          </a:bodyPr>
          <a:lstStyle/>
          <a:p>
            <a:pPr algn="ctr"/>
            <a:r>
              <a:rPr lang="it-IT" sz="2800" dirty="0" smtClean="0">
                <a:sym typeface="Wingdings" pitchFamily="2" charset="2"/>
              </a:rPr>
              <a:t>- </a:t>
            </a:r>
            <a:r>
              <a:rPr lang="it-IT" sz="2800" b="1" dirty="0" smtClean="0">
                <a:sym typeface="Wingdings" pitchFamily="2" charset="2"/>
              </a:rPr>
              <a:t>log</a:t>
            </a:r>
            <a:r>
              <a:rPr lang="it-IT" sz="2800" b="1" baseline="-25000" dirty="0" smtClean="0">
                <a:sym typeface="Wingdings" pitchFamily="2" charset="2"/>
              </a:rPr>
              <a:t>10</a:t>
            </a:r>
            <a:r>
              <a:rPr lang="it-IT" sz="2800" b="1" dirty="0" smtClean="0">
                <a:sym typeface="Wingdings" pitchFamily="2" charset="2"/>
              </a:rPr>
              <a:t>(distanza/2*H)</a:t>
            </a:r>
            <a:endParaRPr lang="it-IT" sz="2800" dirty="0"/>
          </a:p>
        </p:txBody>
      </p:sp>
      <p:pic>
        <p:nvPicPr>
          <p:cNvPr id="1027" name="Picture 3"/>
          <p:cNvPicPr>
            <a:picLocks noChangeAspect="1" noChangeArrowheads="1"/>
          </p:cNvPicPr>
          <p:nvPr/>
        </p:nvPicPr>
        <p:blipFill>
          <a:blip r:embed="rId5" cstate="print"/>
          <a:srcRect/>
          <a:stretch>
            <a:fillRect/>
          </a:stretch>
        </p:blipFill>
        <p:spPr bwMode="auto">
          <a:xfrm>
            <a:off x="1835696" y="5877272"/>
            <a:ext cx="5582423" cy="87994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ransition advTm="104755"/>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a:bodyPr>
          <a:lstStyle/>
          <a:p>
            <a:endParaRPr lang="it-IT" sz="2800" dirty="0" smtClean="0"/>
          </a:p>
          <a:p>
            <a:endParaRPr lang="it-IT" sz="2800" dirty="0" smtClean="0"/>
          </a:p>
          <a:p>
            <a:r>
              <a:rPr lang="it-IT" sz="2800" dirty="0" smtClean="0"/>
              <a:t>Passo preliminare </a:t>
            </a:r>
            <a:r>
              <a:rPr lang="it-IT" sz="2800" dirty="0" smtClean="0">
                <a:sym typeface="Wingdings" pitchFamily="2" charset="2"/>
              </a:rPr>
              <a:t> </a:t>
            </a:r>
            <a:r>
              <a:rPr lang="it-IT" sz="2800" b="1" dirty="0" smtClean="0">
                <a:sym typeface="Wingdings" pitchFamily="2" charset="2"/>
              </a:rPr>
              <a:t>normalizzare</a:t>
            </a:r>
            <a:r>
              <a:rPr lang="it-IT" sz="2800" dirty="0" smtClean="0">
                <a:sym typeface="Wingdings" pitchFamily="2" charset="2"/>
              </a:rPr>
              <a:t> score</a:t>
            </a:r>
          </a:p>
          <a:p>
            <a:endParaRPr lang="it-IT" sz="2800" dirty="0" smtClean="0">
              <a:sym typeface="Wingdings" pitchFamily="2" charset="2"/>
            </a:endParaRPr>
          </a:p>
          <a:p>
            <a:pPr lvl="1"/>
            <a:r>
              <a:rPr lang="it-IT" sz="2800" b="1" dirty="0" smtClean="0">
                <a:sym typeface="Wingdings" pitchFamily="2" charset="2"/>
              </a:rPr>
              <a:t>Somma</a:t>
            </a:r>
            <a:r>
              <a:rPr lang="it-IT" sz="2800" dirty="0" smtClean="0">
                <a:sym typeface="Wingdings" pitchFamily="2" charset="2"/>
              </a:rPr>
              <a:t> dei </a:t>
            </a:r>
            <a:r>
              <a:rPr lang="it-IT" sz="2800" b="1" dirty="0" smtClean="0">
                <a:sym typeface="Wingdings" pitchFamily="2" charset="2"/>
              </a:rPr>
              <a:t>singoli</a:t>
            </a:r>
            <a:r>
              <a:rPr lang="it-IT" sz="2800" dirty="0" smtClean="0">
                <a:sym typeface="Wingdings" pitchFamily="2" charset="2"/>
              </a:rPr>
              <a:t> score</a:t>
            </a:r>
          </a:p>
          <a:p>
            <a:pPr lvl="1"/>
            <a:endParaRPr lang="it-IT" sz="2800" dirty="0" smtClean="0">
              <a:sym typeface="Wingdings" pitchFamily="2" charset="2"/>
            </a:endParaRPr>
          </a:p>
          <a:p>
            <a:pPr lvl="1"/>
            <a:r>
              <a:rPr lang="it-IT" sz="2800" dirty="0" smtClean="0">
                <a:sym typeface="Wingdings" pitchFamily="2" charset="2"/>
              </a:rPr>
              <a:t>Ogni </a:t>
            </a:r>
            <a:r>
              <a:rPr lang="it-IT" sz="2800" b="1" dirty="0" smtClean="0">
                <a:sym typeface="Wingdings" pitchFamily="2" charset="2"/>
              </a:rPr>
              <a:t>singolo</a:t>
            </a:r>
            <a:r>
              <a:rPr lang="it-IT" sz="2800" dirty="0" smtClean="0">
                <a:sym typeface="Wingdings" pitchFamily="2" charset="2"/>
              </a:rPr>
              <a:t> score </a:t>
            </a:r>
            <a:r>
              <a:rPr lang="it-IT" sz="2800" b="1" dirty="0" smtClean="0">
                <a:sym typeface="Wingdings" pitchFamily="2" charset="2"/>
              </a:rPr>
              <a:t>diviso</a:t>
            </a:r>
            <a:r>
              <a:rPr lang="it-IT" sz="2800" dirty="0" smtClean="0">
                <a:sym typeface="Wingdings" pitchFamily="2" charset="2"/>
              </a:rPr>
              <a:t> per la </a:t>
            </a:r>
            <a:r>
              <a:rPr lang="it-IT" sz="2800" b="1" dirty="0" smtClean="0">
                <a:sym typeface="Wingdings" pitchFamily="2" charset="2"/>
              </a:rPr>
              <a:t>somma</a:t>
            </a:r>
            <a:r>
              <a:rPr lang="it-IT" sz="2800" dirty="0" smtClean="0">
                <a:sym typeface="Wingdings" pitchFamily="2" charset="2"/>
              </a:rPr>
              <a:t> precedente</a:t>
            </a:r>
          </a:p>
        </p:txBody>
      </p:sp>
      <p:sp>
        <p:nvSpPr>
          <p:cNvPr id="4" name="Titolo 3"/>
          <p:cNvSpPr>
            <a:spLocks noGrp="1"/>
          </p:cNvSpPr>
          <p:nvPr>
            <p:ph type="title"/>
          </p:nvPr>
        </p:nvSpPr>
        <p:spPr/>
        <p:txBody>
          <a:bodyPr/>
          <a:lstStyle/>
          <a:p>
            <a:r>
              <a:rPr lang="it-IT" dirty="0" smtClean="0">
                <a:solidFill>
                  <a:srgbClr val="0070C0"/>
                </a:solidFill>
              </a:rPr>
              <a:t>Ranking Fusion – Normalizzare score</a:t>
            </a:r>
            <a:endParaRPr lang="it-IT" dirty="0">
              <a:solidFill>
                <a:srgbClr val="0070C0"/>
              </a:solidFill>
            </a:endParaRPr>
          </a:p>
        </p:txBody>
      </p:sp>
    </p:spTree>
  </p:cSld>
  <p:clrMapOvr>
    <a:masterClrMapping/>
  </p:clrMapOvr>
  <p:transition advTm="28173"/>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467544" y="0"/>
            <a:ext cx="8229600" cy="1143000"/>
          </a:xfrm>
        </p:spPr>
        <p:txBody>
          <a:bodyPr>
            <a:normAutofit fontScale="90000"/>
          </a:bodyPr>
          <a:lstStyle/>
          <a:p>
            <a:r>
              <a:rPr lang="it-IT" dirty="0" smtClean="0">
                <a:solidFill>
                  <a:srgbClr val="0070C0"/>
                </a:solidFill>
              </a:rPr>
              <a:t>Ranking Fusion – Algoritmo pesato </a:t>
            </a:r>
            <a:r>
              <a:rPr lang="it-IT" dirty="0" smtClean="0">
                <a:solidFill>
                  <a:srgbClr val="0070C0"/>
                </a:solidFill>
              </a:rPr>
              <a:t>WE *</a:t>
            </a:r>
            <a:endParaRPr lang="it-IT" dirty="0">
              <a:solidFill>
                <a:srgbClr val="0070C0"/>
              </a:solidFill>
            </a:endParaRPr>
          </a:p>
        </p:txBody>
      </p:sp>
      <p:sp>
        <p:nvSpPr>
          <p:cNvPr id="39" name="Segnaposto contenuto 1"/>
          <p:cNvSpPr>
            <a:spLocks noGrp="1"/>
          </p:cNvSpPr>
          <p:nvPr>
            <p:ph idx="1"/>
          </p:nvPr>
        </p:nvSpPr>
        <p:spPr>
          <a:xfrm>
            <a:off x="457200" y="2708920"/>
            <a:ext cx="8229600" cy="3298374"/>
          </a:xfrm>
        </p:spPr>
        <p:txBody>
          <a:bodyPr>
            <a:normAutofit fontScale="77500" lnSpcReduction="20000"/>
          </a:bodyPr>
          <a:lstStyle/>
          <a:p>
            <a:r>
              <a:rPr lang="it-IT" sz="2800" dirty="0" err="1" smtClean="0">
                <a:sym typeface="Wingdings" pitchFamily="2" charset="2"/>
              </a:rPr>
              <a:t>len</a:t>
            </a:r>
            <a:r>
              <a:rPr lang="it-IT" sz="2800" dirty="0" smtClean="0">
                <a:sym typeface="Wingdings" pitchFamily="2" charset="2"/>
              </a:rPr>
              <a:t>(i)+1  lunghezza dell’i-esimo ranking</a:t>
            </a:r>
          </a:p>
          <a:p>
            <a:r>
              <a:rPr lang="it-IT" sz="2800" dirty="0" smtClean="0">
                <a:sym typeface="Wingdings" pitchFamily="2" charset="2"/>
              </a:rPr>
              <a:t>e(i)  posizione dell’elemento all’interno del ranking</a:t>
            </a:r>
          </a:p>
          <a:p>
            <a:r>
              <a:rPr lang="it-IT" sz="2800" dirty="0" smtClean="0">
                <a:sym typeface="Wingdings" pitchFamily="2" charset="2"/>
              </a:rPr>
              <a:t>r(i)  punteggio dell’elemento nell’ i-esimo ranking </a:t>
            </a:r>
          </a:p>
          <a:p>
            <a:r>
              <a:rPr lang="it-IT" sz="2800" dirty="0" smtClean="0">
                <a:sym typeface="Wingdings" pitchFamily="2" charset="2"/>
              </a:rPr>
              <a:t>n  ranking che includono l’elemento</a:t>
            </a:r>
          </a:p>
          <a:p>
            <a:r>
              <a:rPr lang="it-IT" sz="2800" dirty="0" smtClean="0">
                <a:sym typeface="Wingdings" pitchFamily="2" charset="2"/>
              </a:rPr>
              <a:t>m  ranking coinvolti nel fusion</a:t>
            </a:r>
          </a:p>
          <a:p>
            <a:r>
              <a:rPr lang="it-IT" sz="2800" dirty="0" smtClean="0">
                <a:sym typeface="Wingdings" pitchFamily="2" charset="2"/>
              </a:rPr>
              <a:t>k  numero totale di oggetti all’interno del ranking </a:t>
            </a:r>
          </a:p>
          <a:p>
            <a:r>
              <a:rPr lang="it-IT" sz="2800" dirty="0" err="1" smtClean="0">
                <a:sym typeface="Wingdings" pitchFamily="2" charset="2"/>
              </a:rPr>
              <a:t>max</a:t>
            </a:r>
            <a:r>
              <a:rPr lang="it-IT" sz="2800" dirty="0" smtClean="0">
                <a:sym typeface="Wingdings" pitchFamily="2" charset="2"/>
              </a:rPr>
              <a:t>(</a:t>
            </a:r>
            <a:r>
              <a:rPr lang="it-IT" sz="2800" dirty="0" err="1" smtClean="0">
                <a:sym typeface="Wingdings" pitchFamily="2" charset="2"/>
              </a:rPr>
              <a:t>len</a:t>
            </a:r>
            <a:r>
              <a:rPr lang="it-IT" sz="2800" dirty="0" smtClean="0">
                <a:sym typeface="Wingdings" pitchFamily="2" charset="2"/>
              </a:rPr>
              <a:t>(r))  lunghezza massima tra i ranking da fondere</a:t>
            </a:r>
          </a:p>
          <a:p>
            <a:endParaRPr lang="it-IT" sz="2800" dirty="0" smtClean="0">
              <a:sym typeface="Wingdings" pitchFamily="2" charset="2"/>
            </a:endParaRPr>
          </a:p>
          <a:p>
            <a:r>
              <a:rPr lang="it-IT" sz="2800" b="1" dirty="0" smtClean="0">
                <a:sym typeface="Wingdings" pitchFamily="2" charset="2"/>
              </a:rPr>
              <a:t>Risultato</a:t>
            </a:r>
            <a:r>
              <a:rPr lang="it-IT" sz="2800" dirty="0" smtClean="0">
                <a:sym typeface="Wingdings" pitchFamily="2" charset="2"/>
              </a:rPr>
              <a:t>  ranking influenzato dalle </a:t>
            </a:r>
            <a:r>
              <a:rPr lang="it-IT" sz="2800" b="1" dirty="0" smtClean="0">
                <a:sym typeface="Wingdings" pitchFamily="2" charset="2"/>
              </a:rPr>
              <a:t>posizioni</a:t>
            </a:r>
            <a:r>
              <a:rPr lang="it-IT" sz="2800" dirty="0" smtClean="0">
                <a:sym typeface="Wingdings" pitchFamily="2" charset="2"/>
              </a:rPr>
              <a:t> </a:t>
            </a:r>
            <a:r>
              <a:rPr lang="it-IT" sz="2800" i="1" dirty="0" smtClean="0">
                <a:sym typeface="Wingdings" pitchFamily="2" charset="2"/>
              </a:rPr>
              <a:t>[</a:t>
            </a:r>
            <a:r>
              <a:rPr lang="it-IT" sz="2800" i="1" dirty="0" err="1" smtClean="0">
                <a:sym typeface="Wingdings" pitchFamily="2" charset="2"/>
              </a:rPr>
              <a:t>len</a:t>
            </a:r>
            <a:r>
              <a:rPr lang="it-IT" sz="2800" i="1" dirty="0" smtClean="0">
                <a:sym typeface="Wingdings" pitchFamily="2" charset="2"/>
              </a:rPr>
              <a:t>(i)+1 – e(i)] </a:t>
            </a:r>
            <a:r>
              <a:rPr lang="it-IT" sz="2800" dirty="0" smtClean="0">
                <a:sym typeface="Wingdings" pitchFamily="2" charset="2"/>
              </a:rPr>
              <a:t>e dai </a:t>
            </a:r>
            <a:r>
              <a:rPr lang="it-IT" sz="2800" b="1" dirty="0" smtClean="0">
                <a:sym typeface="Wingdings" pitchFamily="2" charset="2"/>
              </a:rPr>
              <a:t>pesi</a:t>
            </a:r>
            <a:r>
              <a:rPr lang="it-IT" sz="2800" dirty="0" smtClean="0">
                <a:sym typeface="Wingdings" pitchFamily="2" charset="2"/>
              </a:rPr>
              <a:t> degli elementi </a:t>
            </a:r>
            <a:r>
              <a:rPr lang="it-IT" sz="2800" i="1" dirty="0" smtClean="0">
                <a:sym typeface="Wingdings" pitchFamily="2" charset="2"/>
              </a:rPr>
              <a:t>r(i) .</a:t>
            </a:r>
          </a:p>
        </p:txBody>
      </p:sp>
      <p:pic>
        <p:nvPicPr>
          <p:cNvPr id="3074" name="Picture 2"/>
          <p:cNvPicPr>
            <a:picLocks noChangeAspect="1" noChangeArrowheads="1"/>
          </p:cNvPicPr>
          <p:nvPr/>
        </p:nvPicPr>
        <p:blipFill>
          <a:blip r:embed="rId3" cstate="print"/>
          <a:srcRect/>
          <a:stretch>
            <a:fillRect/>
          </a:stretch>
        </p:blipFill>
        <p:spPr bwMode="auto">
          <a:xfrm>
            <a:off x="2339752" y="1196752"/>
            <a:ext cx="4481862" cy="136797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CasellaDiTesto 4"/>
          <p:cNvSpPr txBox="1"/>
          <p:nvPr/>
        </p:nvSpPr>
        <p:spPr>
          <a:xfrm>
            <a:off x="3851920" y="5949280"/>
            <a:ext cx="5292080" cy="553998"/>
          </a:xfrm>
          <a:prstGeom prst="rect">
            <a:avLst/>
          </a:prstGeom>
          <a:noFill/>
        </p:spPr>
        <p:txBody>
          <a:bodyPr wrap="square" rtlCol="0">
            <a:spAutoFit/>
          </a:bodyPr>
          <a:lstStyle/>
          <a:p>
            <a:r>
              <a:rPr lang="it-IT" sz="1000" dirty="0" smtClean="0"/>
              <a:t>* </a:t>
            </a:r>
            <a:r>
              <a:rPr lang="it-IT" sz="1000" dirty="0" err="1" smtClean="0"/>
              <a:t>Leonidas</a:t>
            </a:r>
            <a:r>
              <a:rPr lang="it-IT" sz="1000" dirty="0" smtClean="0"/>
              <a:t> </a:t>
            </a:r>
            <a:r>
              <a:rPr lang="it-IT" sz="1000" dirty="0" err="1" smtClean="0"/>
              <a:t>Akritidis</a:t>
            </a:r>
            <a:r>
              <a:rPr lang="it-IT" sz="1000" dirty="0" smtClean="0"/>
              <a:t>, </a:t>
            </a:r>
            <a:r>
              <a:rPr lang="it-IT" sz="1000" dirty="0" err="1" smtClean="0"/>
              <a:t>Dimitrios</a:t>
            </a:r>
            <a:r>
              <a:rPr lang="it-IT" sz="1000" dirty="0" smtClean="0"/>
              <a:t> </a:t>
            </a:r>
            <a:r>
              <a:rPr lang="it-IT" sz="1000" dirty="0" err="1" smtClean="0"/>
              <a:t>Katsaros</a:t>
            </a:r>
            <a:r>
              <a:rPr lang="it-IT" sz="1000" dirty="0" smtClean="0"/>
              <a:t>, and </a:t>
            </a:r>
            <a:r>
              <a:rPr lang="it-IT" sz="1000" dirty="0" err="1" smtClean="0"/>
              <a:t>Panayiotis</a:t>
            </a:r>
            <a:r>
              <a:rPr lang="it-IT" sz="1000" dirty="0" smtClean="0"/>
              <a:t> </a:t>
            </a:r>
            <a:r>
              <a:rPr lang="it-IT" sz="1000" dirty="0" err="1" smtClean="0"/>
              <a:t>Bozanis</a:t>
            </a:r>
            <a:r>
              <a:rPr lang="it-IT" sz="1000" dirty="0" smtClean="0"/>
              <a:t>. </a:t>
            </a:r>
            <a:r>
              <a:rPr lang="it-IT" sz="1000" dirty="0" err="1" smtClean="0"/>
              <a:t>Effective</a:t>
            </a:r>
            <a:r>
              <a:rPr lang="it-IT" sz="1000" dirty="0" smtClean="0"/>
              <a:t> </a:t>
            </a:r>
            <a:r>
              <a:rPr lang="en-US" sz="1000" dirty="0" smtClean="0"/>
              <a:t>ranking </a:t>
            </a:r>
            <a:r>
              <a:rPr lang="en-US" sz="1000" dirty="0" smtClean="0"/>
              <a:t>fusion methods for personalized </a:t>
            </a:r>
            <a:r>
              <a:rPr lang="en-US" sz="1000" dirty="0" err="1" smtClean="0"/>
              <a:t>metasearch</a:t>
            </a:r>
            <a:r>
              <a:rPr lang="en-US" sz="1000" dirty="0" smtClean="0"/>
              <a:t> engines. </a:t>
            </a:r>
            <a:r>
              <a:rPr lang="en-US" sz="1000" dirty="0" smtClean="0"/>
              <a:t>In Informatics, </a:t>
            </a:r>
            <a:r>
              <a:rPr lang="it-IT" sz="1000" dirty="0" smtClean="0"/>
              <a:t>2008</a:t>
            </a:r>
            <a:r>
              <a:rPr lang="it-IT" sz="1000" dirty="0" smtClean="0"/>
              <a:t>. PCI’08. </a:t>
            </a:r>
            <a:r>
              <a:rPr lang="it-IT" sz="1000" dirty="0" err="1" smtClean="0"/>
              <a:t>Panhellenic</a:t>
            </a:r>
            <a:r>
              <a:rPr lang="it-IT" sz="1000" dirty="0" smtClean="0"/>
              <a:t> </a:t>
            </a:r>
            <a:r>
              <a:rPr lang="it-IT" sz="1000" dirty="0" err="1" smtClean="0"/>
              <a:t>Conference</a:t>
            </a:r>
            <a:r>
              <a:rPr lang="it-IT" sz="1000" dirty="0" smtClean="0"/>
              <a:t> on, </a:t>
            </a:r>
            <a:r>
              <a:rPr lang="it-IT" sz="1000" dirty="0" err="1" smtClean="0"/>
              <a:t>pages</a:t>
            </a:r>
            <a:r>
              <a:rPr lang="it-IT" sz="1000" dirty="0" smtClean="0"/>
              <a:t> 39–43. IEEE, 2008.</a:t>
            </a:r>
            <a:endParaRPr lang="it-IT" sz="1000" dirty="0"/>
          </a:p>
        </p:txBody>
      </p:sp>
    </p:spTree>
  </p:cSld>
  <p:clrMapOvr>
    <a:masterClrMapping/>
  </p:clrMapOvr>
  <p:transition advTm="23385"/>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ChangeArrowheads="1"/>
          </p:cNvSpPr>
          <p:nvPr/>
        </p:nvSpPr>
        <p:spPr bwMode="auto">
          <a:xfrm>
            <a:off x="467544" y="3140968"/>
            <a:ext cx="7561263" cy="768349"/>
          </a:xfrm>
          <a:prstGeom prst="rect">
            <a:avLst/>
          </a:prstGeom>
          <a:solidFill>
            <a:schemeClr val="bg2"/>
          </a:solidFill>
          <a:ln w="9525">
            <a:solidFill>
              <a:schemeClr val="tx1"/>
            </a:solidFill>
            <a:miter lim="800000"/>
            <a:headEnd/>
            <a:tailEnd/>
          </a:ln>
        </p:spPr>
        <p:txBody>
          <a:bodyPr wrap="none" anchor="ctr"/>
          <a:lstStyle/>
          <a:p>
            <a:pPr algn="ctr"/>
            <a:endParaRPr lang="it-IT" sz="1800">
              <a:solidFill>
                <a:schemeClr val="tx1"/>
              </a:solidFill>
              <a:latin typeface="Arial" charset="0"/>
            </a:endParaRPr>
          </a:p>
        </p:txBody>
      </p:sp>
      <p:sp>
        <p:nvSpPr>
          <p:cNvPr id="2" name="Segnaposto contenuto 1"/>
          <p:cNvSpPr>
            <a:spLocks noGrp="1"/>
          </p:cNvSpPr>
          <p:nvPr>
            <p:ph idx="1"/>
          </p:nvPr>
        </p:nvSpPr>
        <p:spPr/>
        <p:txBody>
          <a:bodyPr>
            <a:normAutofit/>
          </a:bodyPr>
          <a:lstStyle/>
          <a:p>
            <a:pPr marL="550699" indent="-457200">
              <a:buClrTx/>
              <a:buSzPct val="80000"/>
              <a:buNone/>
            </a:pPr>
            <a:endParaRPr lang="it-IT" sz="3200" dirty="0" smtClean="0"/>
          </a:p>
          <a:p>
            <a:pPr marL="550699" indent="-457200">
              <a:buClrTx/>
              <a:buSzPct val="80000"/>
              <a:buFont typeface="+mj-lt"/>
              <a:buAutoNum type="arabicPeriod"/>
            </a:pPr>
            <a:r>
              <a:rPr lang="it-IT" sz="3600" dirty="0" smtClean="0"/>
              <a:t>Progettazione e Implementazione</a:t>
            </a:r>
          </a:p>
          <a:p>
            <a:pPr marL="550699" indent="-457200">
              <a:buClrTx/>
              <a:buSzPct val="80000"/>
              <a:buFont typeface="+mj-lt"/>
              <a:buAutoNum type="arabicPeriod"/>
            </a:pPr>
            <a:endParaRPr lang="it-IT" sz="3600" dirty="0" smtClean="0"/>
          </a:p>
          <a:p>
            <a:pPr marL="550699" indent="-457200">
              <a:buClrTx/>
              <a:buSzPct val="80000"/>
              <a:buFont typeface="+mj-lt"/>
              <a:buAutoNum type="arabicPeriod"/>
            </a:pPr>
            <a:r>
              <a:rPr lang="it-IT" sz="3600" dirty="0" smtClean="0"/>
              <a:t>Prove sperimentali e Risultati</a:t>
            </a:r>
          </a:p>
          <a:p>
            <a:pPr marL="550699" indent="-457200">
              <a:buClrTx/>
              <a:buSzPct val="80000"/>
              <a:buFont typeface="+mj-lt"/>
              <a:buAutoNum type="arabicPeriod"/>
            </a:pPr>
            <a:endParaRPr lang="it-IT" sz="3600" dirty="0" smtClean="0"/>
          </a:p>
          <a:p>
            <a:pPr marL="550699" indent="-457200">
              <a:buClrTx/>
              <a:buSzPct val="80000"/>
              <a:buFont typeface="+mj-lt"/>
              <a:buAutoNum type="arabicPeriod"/>
            </a:pPr>
            <a:r>
              <a:rPr lang="it-IT" sz="3600" dirty="0" smtClean="0"/>
              <a:t>Conclusione e Sviluppi Futuri</a:t>
            </a:r>
            <a:endParaRPr lang="it-IT" sz="3600" dirty="0"/>
          </a:p>
        </p:txBody>
      </p:sp>
      <p:sp>
        <p:nvSpPr>
          <p:cNvPr id="4" name="Titolo 3"/>
          <p:cNvSpPr>
            <a:spLocks noGrp="1"/>
          </p:cNvSpPr>
          <p:nvPr>
            <p:ph type="title"/>
          </p:nvPr>
        </p:nvSpPr>
        <p:spPr>
          <a:xfrm>
            <a:off x="0" y="274639"/>
            <a:ext cx="9144000" cy="1143000"/>
          </a:xfrm>
        </p:spPr>
        <p:txBody>
          <a:bodyPr>
            <a:noAutofit/>
          </a:bodyPr>
          <a:lstStyle/>
          <a:p>
            <a:pPr algn="ctr"/>
            <a:r>
              <a:rPr lang="it-IT" sz="3200" dirty="0" smtClean="0">
                <a:effectLst>
                  <a:outerShdw blurRad="38100" dist="38100" dir="2700000" algn="tl">
                    <a:srgbClr val="000000">
                      <a:alpha val="43137"/>
                    </a:srgbClr>
                  </a:outerShdw>
                </a:effectLst>
              </a:rPr>
              <a:t>Realizzazione di un motore di ricerca semantico basato sul contesto</a:t>
            </a:r>
            <a:endParaRPr lang="it-IT" sz="3200" dirty="0"/>
          </a:p>
        </p:txBody>
      </p:sp>
    </p:spTree>
  </p:cSld>
  <p:clrMapOvr>
    <a:masterClrMapping/>
  </p:clrMapOvr>
  <p:transition advTm="2028"/>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p:cNvSpPr>
            <a:spLocks noGrp="1"/>
          </p:cNvSpPr>
          <p:nvPr>
            <p:ph idx="1"/>
          </p:nvPr>
        </p:nvSpPr>
        <p:spPr>
          <a:xfrm>
            <a:off x="539552" y="1196752"/>
            <a:ext cx="8604448" cy="4824536"/>
          </a:xfrm>
        </p:spPr>
        <p:txBody>
          <a:bodyPr>
            <a:noAutofit/>
          </a:bodyPr>
          <a:lstStyle/>
          <a:p>
            <a:endParaRPr lang="it-IT" sz="3200" b="1" dirty="0" smtClean="0"/>
          </a:p>
          <a:p>
            <a:r>
              <a:rPr lang="it-IT" sz="3200" b="1" dirty="0" smtClean="0"/>
              <a:t>Sito di e-commerce</a:t>
            </a:r>
          </a:p>
          <a:p>
            <a:pPr lvl="1"/>
            <a:r>
              <a:rPr lang="it-IT" sz="3200" dirty="0" smtClean="0"/>
              <a:t>12 pagine web da </a:t>
            </a:r>
            <a:r>
              <a:rPr lang="it-IT" sz="3200" b="1" dirty="0" err="1" smtClean="0"/>
              <a:t>amazon.com</a:t>
            </a:r>
            <a:r>
              <a:rPr lang="it-IT" sz="3200" dirty="0" smtClean="0"/>
              <a:t> :</a:t>
            </a:r>
          </a:p>
          <a:p>
            <a:pPr lvl="2"/>
            <a:r>
              <a:rPr lang="it-IT" sz="3200" dirty="0" smtClean="0"/>
              <a:t>3 Televisori (TV1, TV2, TV3)</a:t>
            </a:r>
          </a:p>
          <a:p>
            <a:pPr lvl="2"/>
            <a:r>
              <a:rPr lang="it-IT" sz="3200" dirty="0" smtClean="0"/>
              <a:t>3 Videogiochi(GAME1, GAME2, GAME3)</a:t>
            </a:r>
          </a:p>
          <a:p>
            <a:pPr lvl="2"/>
            <a:r>
              <a:rPr lang="it-IT" sz="3200" dirty="0" smtClean="0"/>
              <a:t>3 Libri (BOOK1, BOOK2, BOOK3)</a:t>
            </a:r>
          </a:p>
          <a:p>
            <a:pPr lvl="2"/>
            <a:r>
              <a:rPr lang="it-IT" sz="3200" dirty="0" smtClean="0"/>
              <a:t>3 Cellulari (CELL1, CELL2, CELL3)</a:t>
            </a:r>
          </a:p>
        </p:txBody>
      </p:sp>
      <p:sp>
        <p:nvSpPr>
          <p:cNvPr id="4" name="Titolo 3"/>
          <p:cNvSpPr>
            <a:spLocks noGrp="1"/>
          </p:cNvSpPr>
          <p:nvPr>
            <p:ph type="title"/>
          </p:nvPr>
        </p:nvSpPr>
        <p:spPr>
          <a:xfrm>
            <a:off x="395536" y="260648"/>
            <a:ext cx="8229600" cy="1143000"/>
          </a:xfrm>
        </p:spPr>
        <p:txBody>
          <a:bodyPr/>
          <a:lstStyle/>
          <a:p>
            <a:r>
              <a:rPr lang="it-IT" dirty="0" smtClean="0"/>
              <a:t>Set di dati</a:t>
            </a:r>
            <a:endParaRPr lang="it-IT" dirty="0"/>
          </a:p>
        </p:txBody>
      </p:sp>
    </p:spTree>
  </p:cSld>
  <p:clrMapOvr>
    <a:masterClrMapping/>
  </p:clrMapOvr>
  <p:transition advTm="9984"/>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vale 7"/>
          <p:cNvSpPr/>
          <p:nvPr/>
        </p:nvSpPr>
        <p:spPr>
          <a:xfrm>
            <a:off x="2411760" y="4869160"/>
            <a:ext cx="648072" cy="576064"/>
          </a:xfrm>
          <a:prstGeom prst="ellipse">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t-IT"/>
          </a:p>
        </p:txBody>
      </p:sp>
      <p:sp>
        <p:nvSpPr>
          <p:cNvPr id="7" name="Ovale 6"/>
          <p:cNvSpPr/>
          <p:nvPr/>
        </p:nvSpPr>
        <p:spPr>
          <a:xfrm>
            <a:off x="1763688" y="4869160"/>
            <a:ext cx="648072" cy="576064"/>
          </a:xfrm>
          <a:prstGeom prst="ellipse">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t-IT"/>
          </a:p>
        </p:txBody>
      </p:sp>
      <p:sp>
        <p:nvSpPr>
          <p:cNvPr id="6" name="Ovale 5"/>
          <p:cNvSpPr/>
          <p:nvPr/>
        </p:nvSpPr>
        <p:spPr>
          <a:xfrm>
            <a:off x="1115616" y="4869160"/>
            <a:ext cx="648072" cy="576064"/>
          </a:xfrm>
          <a:prstGeom prst="ellipse">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t-IT"/>
          </a:p>
        </p:txBody>
      </p:sp>
      <p:sp>
        <p:nvSpPr>
          <p:cNvPr id="4" name="Titolo 3"/>
          <p:cNvSpPr>
            <a:spLocks noGrp="1"/>
          </p:cNvSpPr>
          <p:nvPr>
            <p:ph type="title"/>
          </p:nvPr>
        </p:nvSpPr>
        <p:spPr>
          <a:xfrm>
            <a:off x="611560" y="260648"/>
            <a:ext cx="8229600" cy="1143000"/>
          </a:xfrm>
        </p:spPr>
        <p:txBody>
          <a:bodyPr>
            <a:noAutofit/>
          </a:bodyPr>
          <a:lstStyle/>
          <a:p>
            <a:r>
              <a:rPr lang="it-IT" sz="2800" dirty="0" smtClean="0"/>
              <a:t>Ranking delle pagine del sito di e-commerce per il profilo dell’ utente 1 </a:t>
            </a:r>
            <a:r>
              <a:rPr lang="it-IT" sz="2800" u="sng" dirty="0" smtClean="0"/>
              <a:t>alla ricerca di una TV</a:t>
            </a:r>
            <a:endParaRPr lang="it-IT" sz="2800" u="sng" dirty="0"/>
          </a:p>
        </p:txBody>
      </p:sp>
      <p:graphicFrame>
        <p:nvGraphicFramePr>
          <p:cNvPr id="5" name="Segnaposto contenuto 4"/>
          <p:cNvGraphicFramePr>
            <a:graphicFrameLocks noGrp="1"/>
          </p:cNvGraphicFramePr>
          <p:nvPr>
            <p:ph idx="1"/>
          </p:nvPr>
        </p:nvGraphicFramePr>
        <p:xfrm>
          <a:off x="0" y="1484784"/>
          <a:ext cx="9144000" cy="5040560"/>
        </p:xfrm>
        <a:graphic>
          <a:graphicData uri="http://schemas.openxmlformats.org/drawingml/2006/chart">
            <c:chart xmlns:c="http://schemas.openxmlformats.org/drawingml/2006/chart" xmlns:r="http://schemas.openxmlformats.org/officeDocument/2006/relationships" r:id="rId3"/>
          </a:graphicData>
        </a:graphic>
      </p:graphicFrame>
      <p:sp>
        <p:nvSpPr>
          <p:cNvPr id="10" name="CasellaDiTesto 9"/>
          <p:cNvSpPr txBox="1"/>
          <p:nvPr/>
        </p:nvSpPr>
        <p:spPr>
          <a:xfrm>
            <a:off x="7919864" y="1340768"/>
            <a:ext cx="1224136" cy="2862322"/>
          </a:xfrm>
          <a:prstGeom prst="rect">
            <a:avLst/>
          </a:prstGeom>
          <a:solidFill>
            <a:schemeClr val="bg1"/>
          </a:solidFill>
        </p:spPr>
        <p:txBody>
          <a:bodyPr wrap="square" rtlCol="0">
            <a:spAutoFit/>
          </a:bodyPr>
          <a:lstStyle/>
          <a:p>
            <a:r>
              <a:rPr lang="it-IT" b="1" dirty="0" smtClean="0">
                <a:solidFill>
                  <a:srgbClr val="FF0000"/>
                </a:solidFill>
              </a:rPr>
              <a:t>1 – TV2</a:t>
            </a:r>
          </a:p>
          <a:p>
            <a:r>
              <a:rPr lang="it-IT" b="1" dirty="0" smtClean="0">
                <a:solidFill>
                  <a:srgbClr val="FF0000"/>
                </a:solidFill>
              </a:rPr>
              <a:t>2 – TV1</a:t>
            </a:r>
          </a:p>
          <a:p>
            <a:r>
              <a:rPr lang="it-IT" dirty="0" smtClean="0"/>
              <a:t>3 – GAME3</a:t>
            </a:r>
          </a:p>
          <a:p>
            <a:r>
              <a:rPr lang="it-IT" dirty="0" smtClean="0"/>
              <a:t>4 – BOOK1</a:t>
            </a:r>
          </a:p>
          <a:p>
            <a:r>
              <a:rPr lang="it-IT" dirty="0" smtClean="0"/>
              <a:t>5 – GAME1</a:t>
            </a:r>
          </a:p>
          <a:p>
            <a:r>
              <a:rPr lang="it-IT" dirty="0" smtClean="0"/>
              <a:t>6 – CELL1</a:t>
            </a:r>
          </a:p>
          <a:p>
            <a:r>
              <a:rPr lang="it-IT" b="1" dirty="0" smtClean="0">
                <a:solidFill>
                  <a:srgbClr val="FF0000"/>
                </a:solidFill>
              </a:rPr>
              <a:t>7 – TV3</a:t>
            </a:r>
          </a:p>
          <a:p>
            <a:r>
              <a:rPr lang="it-IT" dirty="0" smtClean="0"/>
              <a:t>8 – BOOK3</a:t>
            </a:r>
          </a:p>
          <a:p>
            <a:r>
              <a:rPr lang="it-IT" dirty="0" smtClean="0"/>
              <a:t>9 . CELL3</a:t>
            </a:r>
          </a:p>
          <a:p>
            <a:r>
              <a:rPr lang="it-IT" dirty="0" smtClean="0"/>
              <a:t>10 – BOOK2</a:t>
            </a:r>
          </a:p>
          <a:p>
            <a:r>
              <a:rPr lang="it-IT" dirty="0" smtClean="0"/>
              <a:t>11 – GAME2</a:t>
            </a:r>
          </a:p>
          <a:p>
            <a:r>
              <a:rPr lang="it-IT" dirty="0" smtClean="0"/>
              <a:t>12 – CELL2</a:t>
            </a:r>
          </a:p>
        </p:txBody>
      </p:sp>
    </p:spTree>
  </p:cSld>
  <p:clrMapOvr>
    <a:masterClrMapping/>
  </p:clrMapOvr>
  <p:transition advTm="87642"/>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e 5"/>
          <p:cNvSpPr/>
          <p:nvPr/>
        </p:nvSpPr>
        <p:spPr>
          <a:xfrm>
            <a:off x="1115616" y="4725144"/>
            <a:ext cx="648072" cy="576064"/>
          </a:xfrm>
          <a:prstGeom prst="ellipse">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t-IT"/>
          </a:p>
        </p:txBody>
      </p:sp>
      <p:sp>
        <p:nvSpPr>
          <p:cNvPr id="4" name="Titolo 3"/>
          <p:cNvSpPr>
            <a:spLocks noGrp="1"/>
          </p:cNvSpPr>
          <p:nvPr>
            <p:ph type="title"/>
          </p:nvPr>
        </p:nvSpPr>
        <p:spPr/>
        <p:txBody>
          <a:bodyPr>
            <a:noAutofit/>
          </a:bodyPr>
          <a:lstStyle/>
          <a:p>
            <a:pPr algn="ctr"/>
            <a:r>
              <a:rPr lang="it-IT" sz="2800" dirty="0" smtClean="0"/>
              <a:t>Ranking delle pagine del sito di e-commerce per il profilo dell’ utente 2 </a:t>
            </a:r>
            <a:r>
              <a:rPr lang="it-IT" sz="2800" u="sng" dirty="0" smtClean="0"/>
              <a:t>interessato ai prodotti Sony</a:t>
            </a:r>
            <a:endParaRPr lang="it-IT" sz="2800" u="sng" dirty="0"/>
          </a:p>
        </p:txBody>
      </p:sp>
      <p:graphicFrame>
        <p:nvGraphicFramePr>
          <p:cNvPr id="5" name="Segnaposto contenuto 4"/>
          <p:cNvGraphicFramePr>
            <a:graphicFrameLocks noGrp="1"/>
          </p:cNvGraphicFramePr>
          <p:nvPr>
            <p:ph idx="1"/>
          </p:nvPr>
        </p:nvGraphicFramePr>
        <p:xfrm>
          <a:off x="0" y="1340768"/>
          <a:ext cx="9144000" cy="5040560"/>
        </p:xfrm>
        <a:graphic>
          <a:graphicData uri="http://schemas.openxmlformats.org/drawingml/2006/chart">
            <c:chart xmlns:c="http://schemas.openxmlformats.org/drawingml/2006/chart" xmlns:r="http://schemas.openxmlformats.org/officeDocument/2006/relationships" r:id="rId3"/>
          </a:graphicData>
        </a:graphic>
      </p:graphicFrame>
      <p:sp>
        <p:nvSpPr>
          <p:cNvPr id="7" name="CasellaDiTesto 6"/>
          <p:cNvSpPr txBox="1"/>
          <p:nvPr/>
        </p:nvSpPr>
        <p:spPr>
          <a:xfrm>
            <a:off x="7884368" y="1124744"/>
            <a:ext cx="1259632" cy="2862322"/>
          </a:xfrm>
          <a:prstGeom prst="rect">
            <a:avLst/>
          </a:prstGeom>
          <a:solidFill>
            <a:schemeClr val="bg1"/>
          </a:solidFill>
        </p:spPr>
        <p:txBody>
          <a:bodyPr wrap="square" rtlCol="0">
            <a:spAutoFit/>
          </a:bodyPr>
          <a:lstStyle/>
          <a:p>
            <a:r>
              <a:rPr lang="it-IT" dirty="0" smtClean="0"/>
              <a:t>1 – GAME3</a:t>
            </a:r>
          </a:p>
          <a:p>
            <a:r>
              <a:rPr lang="it-IT" dirty="0" smtClean="0"/>
              <a:t>2 – GAME2</a:t>
            </a:r>
          </a:p>
          <a:p>
            <a:r>
              <a:rPr lang="it-IT" dirty="0" smtClean="0"/>
              <a:t>3 – GAME1</a:t>
            </a:r>
          </a:p>
          <a:p>
            <a:r>
              <a:rPr lang="it-IT" dirty="0" smtClean="0"/>
              <a:t>4 – BOOK3</a:t>
            </a:r>
          </a:p>
          <a:p>
            <a:r>
              <a:rPr lang="it-IT" dirty="0" smtClean="0"/>
              <a:t>5 – CELL3</a:t>
            </a:r>
          </a:p>
          <a:p>
            <a:r>
              <a:rPr lang="it-IT" dirty="0" smtClean="0"/>
              <a:t>6 – CELL2</a:t>
            </a:r>
          </a:p>
          <a:p>
            <a:r>
              <a:rPr lang="it-IT" dirty="0" smtClean="0"/>
              <a:t>7 – TV1</a:t>
            </a:r>
          </a:p>
          <a:p>
            <a:r>
              <a:rPr lang="it-IT" dirty="0" smtClean="0"/>
              <a:t>8 – BOOK2</a:t>
            </a:r>
          </a:p>
          <a:p>
            <a:r>
              <a:rPr lang="it-IT" dirty="0" smtClean="0"/>
              <a:t>9 – BOOK1</a:t>
            </a:r>
          </a:p>
          <a:p>
            <a:r>
              <a:rPr lang="it-IT" dirty="0" smtClean="0"/>
              <a:t>10 – TV3</a:t>
            </a:r>
          </a:p>
          <a:p>
            <a:r>
              <a:rPr lang="it-IT" dirty="0" smtClean="0"/>
              <a:t>11 –  CELL1</a:t>
            </a:r>
          </a:p>
          <a:p>
            <a:r>
              <a:rPr lang="it-IT" b="1" dirty="0" smtClean="0">
                <a:solidFill>
                  <a:srgbClr val="FF0000"/>
                </a:solidFill>
              </a:rPr>
              <a:t>12 – TV2</a:t>
            </a:r>
          </a:p>
        </p:txBody>
      </p:sp>
    </p:spTree>
  </p:cSld>
  <p:clrMapOvr>
    <a:masterClrMapping/>
  </p:clrMapOvr>
  <p:transition advTm="9073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0" y="1412776"/>
            <a:ext cx="9144000" cy="4525963"/>
          </a:xfrm>
        </p:spPr>
        <p:txBody>
          <a:bodyPr>
            <a:noAutofit/>
          </a:bodyPr>
          <a:lstStyle/>
          <a:p>
            <a:r>
              <a:rPr lang="it-IT" sz="2600" b="1" dirty="0" smtClean="0"/>
              <a:t>AMBIT</a:t>
            </a:r>
            <a:r>
              <a:rPr lang="it-IT" sz="2600" dirty="0" smtClean="0"/>
              <a:t> </a:t>
            </a:r>
            <a:r>
              <a:rPr lang="it-IT" sz="2600" dirty="0" smtClean="0">
                <a:sym typeface="Wingdings" pitchFamily="2" charset="2"/>
              </a:rPr>
              <a:t> </a:t>
            </a:r>
            <a:r>
              <a:rPr lang="en-US" sz="2600" i="1" dirty="0" smtClean="0"/>
              <a:t>“</a:t>
            </a:r>
            <a:r>
              <a:rPr lang="en-US" sz="2600" b="1" i="1" dirty="0" smtClean="0"/>
              <a:t>Algorithms</a:t>
            </a:r>
            <a:r>
              <a:rPr lang="en-US" sz="2600" i="1" dirty="0" smtClean="0"/>
              <a:t> and </a:t>
            </a:r>
            <a:r>
              <a:rPr lang="en-US" sz="2600" b="1" i="1" dirty="0" smtClean="0"/>
              <a:t>Models</a:t>
            </a:r>
            <a:r>
              <a:rPr lang="en-US" sz="2600" i="1" dirty="0" smtClean="0"/>
              <a:t> for </a:t>
            </a:r>
            <a:r>
              <a:rPr lang="en-US" sz="2600" b="1" i="1" dirty="0" smtClean="0"/>
              <a:t>Building</a:t>
            </a:r>
            <a:r>
              <a:rPr lang="en-US" sz="2600" i="1" dirty="0" smtClean="0"/>
              <a:t> </a:t>
            </a:r>
            <a:r>
              <a:rPr lang="en-US" sz="2600" b="1" i="1" dirty="0" smtClean="0"/>
              <a:t>context-dependent</a:t>
            </a:r>
            <a:r>
              <a:rPr lang="en-US" sz="2600" i="1" dirty="0" smtClean="0"/>
              <a:t> </a:t>
            </a:r>
            <a:r>
              <a:rPr lang="en-US" sz="2600" b="1" i="1" dirty="0" smtClean="0"/>
              <a:t>Information</a:t>
            </a:r>
            <a:r>
              <a:rPr lang="en-US" sz="2600" i="1" dirty="0" smtClean="0"/>
              <a:t> delivery </a:t>
            </a:r>
            <a:r>
              <a:rPr lang="en-US" sz="2600" b="1" i="1" dirty="0" smtClean="0"/>
              <a:t>Tools</a:t>
            </a:r>
            <a:r>
              <a:rPr lang="en-US" sz="2600" i="1" dirty="0" smtClean="0"/>
              <a:t>”</a:t>
            </a:r>
          </a:p>
          <a:p>
            <a:endParaRPr lang="en-US" sz="2600" i="1" dirty="0" smtClean="0"/>
          </a:p>
          <a:p>
            <a:r>
              <a:rPr lang="en-US" sz="2600" dirty="0" err="1" smtClean="0"/>
              <a:t>Obiettivi</a:t>
            </a:r>
            <a:r>
              <a:rPr lang="en-US" sz="2600" dirty="0" smtClean="0"/>
              <a:t> : </a:t>
            </a:r>
          </a:p>
          <a:p>
            <a:endParaRPr lang="en-US" sz="2600" dirty="0" smtClean="0"/>
          </a:p>
          <a:p>
            <a:pPr lvl="1"/>
            <a:r>
              <a:rPr lang="en-US" sz="2600" dirty="0" err="1" smtClean="0"/>
              <a:t>Studiare</a:t>
            </a:r>
            <a:r>
              <a:rPr lang="en-US" sz="2600" dirty="0" smtClean="0"/>
              <a:t> e </a:t>
            </a:r>
            <a:r>
              <a:rPr lang="en-US" sz="2600" dirty="0" err="1" smtClean="0"/>
              <a:t>Sviluppare</a:t>
            </a:r>
            <a:r>
              <a:rPr lang="en-US" sz="2600" dirty="0" smtClean="0"/>
              <a:t> </a:t>
            </a:r>
            <a:r>
              <a:rPr lang="en-US" sz="2600" dirty="0" err="1" smtClean="0"/>
              <a:t>un’</a:t>
            </a:r>
            <a:r>
              <a:rPr lang="en-US" sz="2600" b="1" dirty="0" err="1" smtClean="0"/>
              <a:t>architettura</a:t>
            </a:r>
            <a:r>
              <a:rPr lang="en-US" sz="2600" dirty="0" smtClean="0"/>
              <a:t> </a:t>
            </a:r>
            <a:r>
              <a:rPr lang="en-US" sz="2600" b="1" dirty="0" smtClean="0"/>
              <a:t>software</a:t>
            </a:r>
            <a:r>
              <a:rPr lang="en-US" sz="2600" dirty="0" smtClean="0"/>
              <a:t> </a:t>
            </a:r>
            <a:r>
              <a:rPr lang="en-US" sz="2600" dirty="0" err="1" smtClean="0"/>
              <a:t>prototipale</a:t>
            </a:r>
            <a:r>
              <a:rPr lang="en-US" sz="2600" dirty="0" smtClean="0"/>
              <a:t>:</a:t>
            </a:r>
          </a:p>
          <a:p>
            <a:pPr lvl="1"/>
            <a:endParaRPr lang="en-US" sz="2600" dirty="0" smtClean="0"/>
          </a:p>
          <a:p>
            <a:pPr lvl="2"/>
            <a:r>
              <a:rPr lang="en-US" sz="2600" dirty="0" err="1" smtClean="0"/>
              <a:t>Fornire</a:t>
            </a:r>
            <a:r>
              <a:rPr lang="en-US" sz="2600" dirty="0" smtClean="0"/>
              <a:t> </a:t>
            </a:r>
            <a:r>
              <a:rPr lang="en-US" sz="2600" b="1" dirty="0" err="1" smtClean="0"/>
              <a:t>servizi</a:t>
            </a:r>
            <a:r>
              <a:rPr lang="en-US" sz="2600" b="1" dirty="0" smtClean="0"/>
              <a:t> </a:t>
            </a:r>
            <a:r>
              <a:rPr lang="en-US" sz="2600" b="1" dirty="0" err="1" smtClean="0"/>
              <a:t>personalizzati</a:t>
            </a:r>
            <a:r>
              <a:rPr lang="en-US" sz="2600" b="1" dirty="0" smtClean="0"/>
              <a:t> </a:t>
            </a:r>
            <a:r>
              <a:rPr lang="en-US" sz="2600" dirty="0" smtClean="0"/>
              <a:t>ad </a:t>
            </a:r>
            <a:r>
              <a:rPr lang="en-US" sz="2600" dirty="0" err="1" smtClean="0"/>
              <a:t>utenti</a:t>
            </a:r>
            <a:r>
              <a:rPr lang="en-US" sz="2600" dirty="0" smtClean="0"/>
              <a:t> in base al </a:t>
            </a:r>
            <a:r>
              <a:rPr lang="en-US" sz="2600" b="1" dirty="0" err="1" smtClean="0"/>
              <a:t>contesto</a:t>
            </a:r>
            <a:endParaRPr lang="en-US" sz="2600" b="1" dirty="0" smtClean="0"/>
          </a:p>
          <a:p>
            <a:pPr lvl="2"/>
            <a:endParaRPr lang="en-US" sz="2600" dirty="0" smtClean="0"/>
          </a:p>
          <a:p>
            <a:pPr lvl="2"/>
            <a:r>
              <a:rPr lang="en-US" sz="2600" dirty="0" err="1" smtClean="0"/>
              <a:t>Soddisfare</a:t>
            </a:r>
            <a:r>
              <a:rPr lang="en-US" sz="2600" dirty="0" smtClean="0"/>
              <a:t> </a:t>
            </a:r>
            <a:r>
              <a:rPr lang="en-US" sz="2600" dirty="0" err="1" smtClean="0"/>
              <a:t>l’</a:t>
            </a:r>
            <a:r>
              <a:rPr lang="en-US" sz="2600" b="1" dirty="0" err="1" smtClean="0"/>
              <a:t>User</a:t>
            </a:r>
            <a:r>
              <a:rPr lang="en-US" sz="2600" b="1" dirty="0" smtClean="0"/>
              <a:t> Information Need</a:t>
            </a:r>
            <a:endParaRPr lang="it-IT" sz="2600" b="1" dirty="0"/>
          </a:p>
        </p:txBody>
      </p:sp>
      <p:sp>
        <p:nvSpPr>
          <p:cNvPr id="4" name="Titolo 3"/>
          <p:cNvSpPr>
            <a:spLocks noGrp="1"/>
          </p:cNvSpPr>
          <p:nvPr>
            <p:ph type="title"/>
          </p:nvPr>
        </p:nvSpPr>
        <p:spPr/>
        <p:txBody>
          <a:bodyPr/>
          <a:lstStyle/>
          <a:p>
            <a:r>
              <a:rPr lang="it-IT" dirty="0" smtClean="0"/>
              <a:t>Il Progetto AMBIT</a:t>
            </a:r>
            <a:endParaRPr lang="it-IT" dirty="0"/>
          </a:p>
        </p:txBody>
      </p:sp>
    </p:spTree>
  </p:cSld>
  <p:clrMapOvr>
    <a:masterClrMapping/>
  </p:clrMapOvr>
  <p:transition advTm="27035"/>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ChangeArrowheads="1"/>
          </p:cNvSpPr>
          <p:nvPr/>
        </p:nvSpPr>
        <p:spPr bwMode="auto">
          <a:xfrm>
            <a:off x="467544" y="4365104"/>
            <a:ext cx="7561263" cy="768349"/>
          </a:xfrm>
          <a:prstGeom prst="rect">
            <a:avLst/>
          </a:prstGeom>
          <a:solidFill>
            <a:schemeClr val="bg2"/>
          </a:solidFill>
          <a:ln w="9525">
            <a:solidFill>
              <a:schemeClr val="tx1"/>
            </a:solidFill>
            <a:miter lim="800000"/>
            <a:headEnd/>
            <a:tailEnd/>
          </a:ln>
        </p:spPr>
        <p:txBody>
          <a:bodyPr wrap="none" anchor="ctr"/>
          <a:lstStyle/>
          <a:p>
            <a:pPr algn="ctr"/>
            <a:endParaRPr lang="it-IT" sz="1800">
              <a:solidFill>
                <a:schemeClr val="tx1"/>
              </a:solidFill>
              <a:latin typeface="Arial" charset="0"/>
            </a:endParaRPr>
          </a:p>
        </p:txBody>
      </p:sp>
      <p:sp>
        <p:nvSpPr>
          <p:cNvPr id="2" name="Segnaposto contenuto 1"/>
          <p:cNvSpPr>
            <a:spLocks noGrp="1"/>
          </p:cNvSpPr>
          <p:nvPr>
            <p:ph idx="1"/>
          </p:nvPr>
        </p:nvSpPr>
        <p:spPr/>
        <p:txBody>
          <a:bodyPr>
            <a:normAutofit/>
          </a:bodyPr>
          <a:lstStyle/>
          <a:p>
            <a:pPr marL="550699" indent="-457200">
              <a:buClrTx/>
              <a:buSzPct val="80000"/>
              <a:buNone/>
            </a:pPr>
            <a:endParaRPr lang="it-IT" sz="3600" dirty="0" smtClean="0"/>
          </a:p>
          <a:p>
            <a:pPr marL="550699" indent="-457200">
              <a:buClrTx/>
              <a:buSzPct val="80000"/>
              <a:buFont typeface="+mj-lt"/>
              <a:buAutoNum type="arabicPeriod"/>
            </a:pPr>
            <a:r>
              <a:rPr lang="it-IT" sz="3600" dirty="0" smtClean="0"/>
              <a:t>Progettazione e Implementazione</a:t>
            </a:r>
          </a:p>
          <a:p>
            <a:pPr marL="550699" indent="-457200">
              <a:buClrTx/>
              <a:buSzPct val="80000"/>
              <a:buFont typeface="+mj-lt"/>
              <a:buAutoNum type="arabicPeriod"/>
            </a:pPr>
            <a:endParaRPr lang="it-IT" sz="3600" dirty="0" smtClean="0"/>
          </a:p>
          <a:p>
            <a:pPr marL="550699" indent="-457200">
              <a:buClrTx/>
              <a:buSzPct val="80000"/>
              <a:buFont typeface="+mj-lt"/>
              <a:buAutoNum type="arabicPeriod"/>
            </a:pPr>
            <a:r>
              <a:rPr lang="it-IT" sz="3600" dirty="0" smtClean="0"/>
              <a:t>Prove sperimentali e Risultati</a:t>
            </a:r>
          </a:p>
          <a:p>
            <a:pPr marL="550699" indent="-457200">
              <a:buClrTx/>
              <a:buSzPct val="80000"/>
              <a:buFont typeface="+mj-lt"/>
              <a:buAutoNum type="arabicPeriod"/>
            </a:pPr>
            <a:endParaRPr lang="it-IT" sz="3600" dirty="0" smtClean="0"/>
          </a:p>
          <a:p>
            <a:pPr marL="550699" indent="-457200">
              <a:buClrTx/>
              <a:buSzPct val="80000"/>
              <a:buFont typeface="+mj-lt"/>
              <a:buAutoNum type="arabicPeriod"/>
            </a:pPr>
            <a:r>
              <a:rPr lang="it-IT" sz="3600" dirty="0" smtClean="0"/>
              <a:t>Conclusione e Sviluppi Futuri</a:t>
            </a:r>
            <a:endParaRPr lang="it-IT" sz="3600" dirty="0"/>
          </a:p>
        </p:txBody>
      </p:sp>
      <p:sp>
        <p:nvSpPr>
          <p:cNvPr id="4" name="Titolo 3"/>
          <p:cNvSpPr>
            <a:spLocks noGrp="1"/>
          </p:cNvSpPr>
          <p:nvPr>
            <p:ph type="title"/>
          </p:nvPr>
        </p:nvSpPr>
        <p:spPr>
          <a:xfrm>
            <a:off x="0" y="274639"/>
            <a:ext cx="9144000" cy="1143000"/>
          </a:xfrm>
        </p:spPr>
        <p:txBody>
          <a:bodyPr>
            <a:noAutofit/>
          </a:bodyPr>
          <a:lstStyle/>
          <a:p>
            <a:pPr algn="ctr"/>
            <a:r>
              <a:rPr lang="it-IT" sz="3200" dirty="0" smtClean="0">
                <a:effectLst>
                  <a:outerShdw blurRad="38100" dist="38100" dir="2700000" algn="tl">
                    <a:srgbClr val="000000">
                      <a:alpha val="43137"/>
                    </a:srgbClr>
                  </a:outerShdw>
                </a:effectLst>
              </a:rPr>
              <a:t>Realizzazione di un motore di ricerca semantico basato sul contesto</a:t>
            </a:r>
            <a:endParaRPr lang="it-IT" sz="3200" dirty="0"/>
          </a:p>
        </p:txBody>
      </p:sp>
    </p:spTree>
  </p:cSld>
  <p:clrMapOvr>
    <a:masterClrMapping/>
  </p:clrMapOvr>
  <p:transition advTm="1482"/>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0" y="1268760"/>
            <a:ext cx="9144000" cy="720080"/>
          </a:xfrm>
        </p:spPr>
        <p:txBody>
          <a:bodyPr>
            <a:normAutofit/>
          </a:bodyPr>
          <a:lstStyle/>
          <a:p>
            <a:r>
              <a:rPr lang="it-IT" sz="3200" dirty="0" smtClean="0"/>
              <a:t>Motore di ricerca semantico basato sul </a:t>
            </a:r>
            <a:r>
              <a:rPr lang="it-IT" sz="3200" b="1" dirty="0" smtClean="0"/>
              <a:t>contesto</a:t>
            </a:r>
            <a:r>
              <a:rPr lang="it-IT" sz="3200" dirty="0" smtClean="0"/>
              <a:t> : </a:t>
            </a:r>
          </a:p>
        </p:txBody>
      </p:sp>
      <p:sp>
        <p:nvSpPr>
          <p:cNvPr id="4" name="Titolo 3"/>
          <p:cNvSpPr>
            <a:spLocks noGrp="1"/>
          </p:cNvSpPr>
          <p:nvPr>
            <p:ph type="title"/>
          </p:nvPr>
        </p:nvSpPr>
        <p:spPr>
          <a:xfrm>
            <a:off x="323528" y="0"/>
            <a:ext cx="8229600" cy="1143000"/>
          </a:xfrm>
        </p:spPr>
        <p:txBody>
          <a:bodyPr/>
          <a:lstStyle/>
          <a:p>
            <a:r>
              <a:rPr lang="it-IT" dirty="0" smtClean="0"/>
              <a:t>Conclusioni</a:t>
            </a:r>
            <a:endParaRPr lang="it-IT" dirty="0"/>
          </a:p>
        </p:txBody>
      </p:sp>
      <p:sp>
        <p:nvSpPr>
          <p:cNvPr id="5" name="Rettangolo 4"/>
          <p:cNvSpPr/>
          <p:nvPr/>
        </p:nvSpPr>
        <p:spPr>
          <a:xfrm>
            <a:off x="323528" y="1916832"/>
            <a:ext cx="2880320" cy="1584176"/>
          </a:xfrm>
          <a:prstGeom prst="rect">
            <a:avLst/>
          </a:prstGeom>
          <a:ln>
            <a:solidFill>
              <a:srgbClr val="0070C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it-IT" sz="2400" b="1" dirty="0" smtClean="0"/>
              <a:t>Algoritmo di similarità </a:t>
            </a:r>
            <a:r>
              <a:rPr lang="it-IT" sz="2400" dirty="0" smtClean="0"/>
              <a:t>basato sul </a:t>
            </a:r>
            <a:r>
              <a:rPr lang="it-IT" sz="2400" b="1" dirty="0" smtClean="0"/>
              <a:t>modello spazio vettoriale esteso</a:t>
            </a:r>
            <a:endParaRPr lang="it-IT" sz="2400" dirty="0"/>
          </a:p>
        </p:txBody>
      </p:sp>
      <p:sp>
        <p:nvSpPr>
          <p:cNvPr id="6" name="Rettangolo 5"/>
          <p:cNvSpPr/>
          <p:nvPr/>
        </p:nvSpPr>
        <p:spPr>
          <a:xfrm>
            <a:off x="6228184" y="1844824"/>
            <a:ext cx="2520280" cy="1584176"/>
          </a:xfrm>
          <a:prstGeom prst="rect">
            <a:avLst/>
          </a:prstGeom>
          <a:ln>
            <a:solidFill>
              <a:srgbClr val="FF000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it-IT" sz="2400" b="1" dirty="0" smtClean="0"/>
              <a:t>Algoritmo di similarità </a:t>
            </a:r>
            <a:r>
              <a:rPr lang="it-IT" sz="2400" dirty="0" smtClean="0"/>
              <a:t>basato sulle </a:t>
            </a:r>
            <a:r>
              <a:rPr lang="it-IT" sz="2400" b="1" dirty="0" smtClean="0"/>
              <a:t>classi</a:t>
            </a:r>
            <a:r>
              <a:rPr lang="it-IT" sz="2400" dirty="0" smtClean="0"/>
              <a:t> </a:t>
            </a:r>
            <a:r>
              <a:rPr lang="it-IT" sz="2400" b="1" dirty="0" smtClean="0"/>
              <a:t>IPTC</a:t>
            </a:r>
            <a:endParaRPr lang="it-IT" sz="2400" b="1" dirty="0"/>
          </a:p>
        </p:txBody>
      </p:sp>
      <p:sp>
        <p:nvSpPr>
          <p:cNvPr id="9" name="Rettangolo 8"/>
          <p:cNvSpPr/>
          <p:nvPr/>
        </p:nvSpPr>
        <p:spPr>
          <a:xfrm>
            <a:off x="3419872" y="3933056"/>
            <a:ext cx="2664296" cy="792088"/>
          </a:xfrm>
          <a:prstGeom prst="rect">
            <a:avLst/>
          </a:prstGeom>
          <a:ln>
            <a:solidFill>
              <a:srgbClr val="00B05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it-IT" sz="2400" b="1" dirty="0" smtClean="0"/>
              <a:t>Ranking Fusion</a:t>
            </a:r>
            <a:endParaRPr lang="it-IT" sz="2400" b="1" dirty="0"/>
          </a:p>
        </p:txBody>
      </p:sp>
      <p:sp>
        <p:nvSpPr>
          <p:cNvPr id="11" name="Rettangolo 10"/>
          <p:cNvSpPr/>
          <p:nvPr/>
        </p:nvSpPr>
        <p:spPr>
          <a:xfrm>
            <a:off x="251520" y="5373216"/>
            <a:ext cx="2952328" cy="792088"/>
          </a:xfrm>
          <a:prstGeom prst="rect">
            <a:avLst/>
          </a:prstGeom>
          <a:ln>
            <a:solidFill>
              <a:srgbClr val="0070C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it-IT" sz="2400" b="1" dirty="0" smtClean="0"/>
              <a:t>Specifico</a:t>
            </a:r>
            <a:endParaRPr lang="it-IT" sz="2400" b="1" dirty="0"/>
          </a:p>
        </p:txBody>
      </p:sp>
      <p:sp>
        <p:nvSpPr>
          <p:cNvPr id="12" name="Rettangolo 11"/>
          <p:cNvSpPr/>
          <p:nvPr/>
        </p:nvSpPr>
        <p:spPr>
          <a:xfrm>
            <a:off x="6300192" y="5373216"/>
            <a:ext cx="2520280" cy="792088"/>
          </a:xfrm>
          <a:prstGeom prst="rect">
            <a:avLst/>
          </a:prstGeom>
          <a:ln>
            <a:solidFill>
              <a:srgbClr val="FF000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it-IT" sz="2400" b="1" dirty="0" smtClean="0"/>
              <a:t>Generale</a:t>
            </a:r>
            <a:endParaRPr lang="it-IT" sz="2400" b="1" dirty="0"/>
          </a:p>
        </p:txBody>
      </p:sp>
      <p:sp>
        <p:nvSpPr>
          <p:cNvPr id="13" name="Rettangolo 12"/>
          <p:cNvSpPr/>
          <p:nvPr/>
        </p:nvSpPr>
        <p:spPr>
          <a:xfrm>
            <a:off x="3419872" y="5373216"/>
            <a:ext cx="2664296" cy="792088"/>
          </a:xfrm>
          <a:prstGeom prst="rect">
            <a:avLst/>
          </a:prstGeom>
          <a:ln>
            <a:solidFill>
              <a:srgbClr val="00B05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it-IT" sz="2400" b="1" dirty="0" smtClean="0"/>
              <a:t>Ottimale</a:t>
            </a:r>
            <a:endParaRPr lang="it-IT" sz="2400" b="1" dirty="0"/>
          </a:p>
        </p:txBody>
      </p:sp>
      <p:cxnSp>
        <p:nvCxnSpPr>
          <p:cNvPr id="18" name="Connettore 2 17"/>
          <p:cNvCxnSpPr>
            <a:stCxn id="5" idx="2"/>
            <a:endCxn id="11" idx="0"/>
          </p:cNvCxnSpPr>
          <p:nvPr/>
        </p:nvCxnSpPr>
        <p:spPr>
          <a:xfrm flipH="1">
            <a:off x="1727684" y="3501008"/>
            <a:ext cx="36004" cy="1872208"/>
          </a:xfrm>
          <a:prstGeom prst="straightConnector1">
            <a:avLst/>
          </a:prstGeom>
          <a:ln>
            <a:solidFill>
              <a:srgbClr val="0070C0"/>
            </a:solidFill>
            <a:tailEnd type="arrow"/>
          </a:ln>
        </p:spPr>
        <p:style>
          <a:lnRef idx="3">
            <a:schemeClr val="accent1"/>
          </a:lnRef>
          <a:fillRef idx="0">
            <a:schemeClr val="accent1"/>
          </a:fillRef>
          <a:effectRef idx="2">
            <a:schemeClr val="accent1"/>
          </a:effectRef>
          <a:fontRef idx="minor">
            <a:schemeClr val="tx1"/>
          </a:fontRef>
        </p:style>
      </p:cxnSp>
      <p:cxnSp>
        <p:nvCxnSpPr>
          <p:cNvPr id="20" name="Connettore 2 19"/>
          <p:cNvCxnSpPr>
            <a:stCxn id="9" idx="2"/>
            <a:endCxn id="13" idx="0"/>
          </p:cNvCxnSpPr>
          <p:nvPr/>
        </p:nvCxnSpPr>
        <p:spPr>
          <a:xfrm>
            <a:off x="4752020" y="4725144"/>
            <a:ext cx="0" cy="648072"/>
          </a:xfrm>
          <a:prstGeom prst="straightConnector1">
            <a:avLst/>
          </a:prstGeom>
          <a:ln>
            <a:solidFill>
              <a:srgbClr val="00B050"/>
            </a:solidFill>
            <a:tailEnd type="arrow"/>
          </a:ln>
        </p:spPr>
        <p:style>
          <a:lnRef idx="3">
            <a:schemeClr val="accent1"/>
          </a:lnRef>
          <a:fillRef idx="0">
            <a:schemeClr val="accent1"/>
          </a:fillRef>
          <a:effectRef idx="2">
            <a:schemeClr val="accent1"/>
          </a:effectRef>
          <a:fontRef idx="minor">
            <a:schemeClr val="tx1"/>
          </a:fontRef>
        </p:style>
      </p:cxnSp>
      <p:cxnSp>
        <p:nvCxnSpPr>
          <p:cNvPr id="23" name="Connettore 2 22"/>
          <p:cNvCxnSpPr>
            <a:stCxn id="6" idx="2"/>
            <a:endCxn id="12" idx="0"/>
          </p:cNvCxnSpPr>
          <p:nvPr/>
        </p:nvCxnSpPr>
        <p:spPr>
          <a:xfrm>
            <a:off x="7488324" y="3429000"/>
            <a:ext cx="72008" cy="1944216"/>
          </a:xfrm>
          <a:prstGeom prst="straightConnector1">
            <a:avLst/>
          </a:prstGeom>
          <a:ln>
            <a:solidFill>
              <a:srgbClr val="FF0000"/>
            </a:solidFill>
            <a:tailEnd type="arrow"/>
          </a:ln>
        </p:spPr>
        <p:style>
          <a:lnRef idx="3">
            <a:schemeClr val="accent1"/>
          </a:lnRef>
          <a:fillRef idx="0">
            <a:schemeClr val="accent1"/>
          </a:fillRef>
          <a:effectRef idx="2">
            <a:schemeClr val="accent1"/>
          </a:effectRef>
          <a:fontRef idx="minor">
            <a:schemeClr val="tx1"/>
          </a:fontRef>
        </p:style>
      </p:cxnSp>
      <p:cxnSp>
        <p:nvCxnSpPr>
          <p:cNvPr id="26" name="Forma 25"/>
          <p:cNvCxnSpPr>
            <a:stCxn id="5" idx="3"/>
            <a:endCxn id="9" idx="0"/>
          </p:cNvCxnSpPr>
          <p:nvPr/>
        </p:nvCxnSpPr>
        <p:spPr>
          <a:xfrm>
            <a:off x="3203848" y="2708920"/>
            <a:ext cx="1548172" cy="1224136"/>
          </a:xfrm>
          <a:prstGeom prst="curvedConnector2">
            <a:avLst/>
          </a:prstGeom>
          <a:ln>
            <a:tailEnd type="arrow"/>
          </a:ln>
        </p:spPr>
        <p:style>
          <a:lnRef idx="3">
            <a:schemeClr val="accent1"/>
          </a:lnRef>
          <a:fillRef idx="0">
            <a:schemeClr val="accent1"/>
          </a:fillRef>
          <a:effectRef idx="2">
            <a:schemeClr val="accent1"/>
          </a:effectRef>
          <a:fontRef idx="minor">
            <a:schemeClr val="tx1"/>
          </a:fontRef>
        </p:style>
      </p:cxnSp>
      <p:cxnSp>
        <p:nvCxnSpPr>
          <p:cNvPr id="28" name="Forma 27"/>
          <p:cNvCxnSpPr>
            <a:stCxn id="6" idx="1"/>
            <a:endCxn id="9" idx="0"/>
          </p:cNvCxnSpPr>
          <p:nvPr/>
        </p:nvCxnSpPr>
        <p:spPr>
          <a:xfrm rot="10800000" flipV="1">
            <a:off x="4752020" y="2636912"/>
            <a:ext cx="1476164" cy="1296144"/>
          </a:xfrm>
          <a:prstGeom prst="curvedConnector2">
            <a:avLst/>
          </a:prstGeom>
          <a:ln>
            <a:solidFill>
              <a:srgbClr val="FF0000"/>
            </a:solidFill>
            <a:tailEnd type="arrow"/>
          </a:ln>
        </p:spPr>
        <p:style>
          <a:lnRef idx="3">
            <a:schemeClr val="accent1"/>
          </a:lnRef>
          <a:fillRef idx="0">
            <a:schemeClr val="accent1"/>
          </a:fillRef>
          <a:effectRef idx="2">
            <a:schemeClr val="accent1"/>
          </a:effectRef>
          <a:fontRef idx="minor">
            <a:schemeClr val="tx1"/>
          </a:fontRef>
        </p:style>
      </p:cxnSp>
    </p:spTree>
  </p:cSld>
  <p:clrMapOvr>
    <a:masterClrMapping/>
  </p:clrMapOvr>
  <p:transition advTm="35506"/>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251520" y="1481331"/>
            <a:ext cx="8892480" cy="4525963"/>
          </a:xfrm>
        </p:spPr>
        <p:txBody>
          <a:bodyPr>
            <a:normAutofit lnSpcReduction="10000"/>
          </a:bodyPr>
          <a:lstStyle/>
          <a:p>
            <a:r>
              <a:rPr lang="it-IT" sz="3200" b="1" dirty="0" smtClean="0"/>
              <a:t>Ampliamento </a:t>
            </a:r>
            <a:r>
              <a:rPr lang="it-IT" sz="3200" dirty="0" smtClean="0"/>
              <a:t>del set di dati e prove sperimentali</a:t>
            </a:r>
            <a:endParaRPr lang="it-IT" sz="3200" b="1" dirty="0" smtClean="0"/>
          </a:p>
          <a:p>
            <a:endParaRPr lang="it-IT" sz="3200" b="1" dirty="0" smtClean="0"/>
          </a:p>
          <a:p>
            <a:r>
              <a:rPr lang="it-IT" sz="3200" b="1" dirty="0" err="1" smtClean="0"/>
              <a:t>Parallelizzazione</a:t>
            </a:r>
            <a:r>
              <a:rPr lang="it-IT" sz="3200" dirty="0" smtClean="0"/>
              <a:t> della creazione di </a:t>
            </a:r>
            <a:r>
              <a:rPr lang="it-IT" sz="3200" b="1" dirty="0" smtClean="0"/>
              <a:t>glossari</a:t>
            </a:r>
            <a:r>
              <a:rPr lang="it-IT" sz="3200" dirty="0" smtClean="0"/>
              <a:t> e </a:t>
            </a:r>
            <a:r>
              <a:rPr lang="it-IT" sz="3200" b="1" dirty="0" err="1" smtClean="0"/>
              <a:t>inverted</a:t>
            </a:r>
            <a:r>
              <a:rPr lang="it-IT" sz="3200" b="1" dirty="0" smtClean="0"/>
              <a:t> </a:t>
            </a:r>
            <a:r>
              <a:rPr lang="it-IT" sz="3200" b="1" dirty="0" err="1" smtClean="0"/>
              <a:t>index</a:t>
            </a:r>
            <a:endParaRPr lang="it-IT" sz="3200" b="1" dirty="0" smtClean="0"/>
          </a:p>
          <a:p>
            <a:endParaRPr lang="it-IT" sz="3200" dirty="0" smtClean="0"/>
          </a:p>
          <a:p>
            <a:r>
              <a:rPr lang="it-IT" sz="3200" dirty="0" smtClean="0"/>
              <a:t>Uso di </a:t>
            </a:r>
            <a:r>
              <a:rPr lang="it-IT" sz="3200" b="1" dirty="0" smtClean="0"/>
              <a:t>altri contesti</a:t>
            </a:r>
            <a:r>
              <a:rPr lang="it-IT" sz="3200" dirty="0" smtClean="0"/>
              <a:t> ( GPS, </a:t>
            </a:r>
            <a:r>
              <a:rPr lang="it-IT" sz="3200" dirty="0" err="1" smtClean="0"/>
              <a:t>Facebook</a:t>
            </a:r>
            <a:r>
              <a:rPr lang="it-IT" sz="3200" dirty="0" smtClean="0"/>
              <a:t>, </a:t>
            </a:r>
            <a:r>
              <a:rPr lang="it-IT" sz="3200" dirty="0" err="1" smtClean="0"/>
              <a:t>ecc…</a:t>
            </a:r>
            <a:r>
              <a:rPr lang="it-IT" sz="3200" dirty="0" smtClean="0"/>
              <a:t>)</a:t>
            </a:r>
          </a:p>
          <a:p>
            <a:endParaRPr lang="it-IT" sz="3200" dirty="0" smtClean="0"/>
          </a:p>
          <a:p>
            <a:r>
              <a:rPr lang="it-IT" sz="3200" dirty="0" smtClean="0"/>
              <a:t>Introduzioni di tecniche di </a:t>
            </a:r>
            <a:r>
              <a:rPr lang="it-IT" sz="3200" b="1" dirty="0" smtClean="0"/>
              <a:t>Word </a:t>
            </a:r>
            <a:r>
              <a:rPr lang="it-IT" sz="3200" b="1" dirty="0" err="1" smtClean="0"/>
              <a:t>Sense</a:t>
            </a:r>
            <a:r>
              <a:rPr lang="it-IT" sz="3200" b="1" dirty="0" smtClean="0"/>
              <a:t> </a:t>
            </a:r>
            <a:r>
              <a:rPr lang="it-IT" sz="3200" b="1" dirty="0" err="1" smtClean="0"/>
              <a:t>Disambiguation</a:t>
            </a:r>
            <a:r>
              <a:rPr lang="it-IT" sz="3200" b="1" dirty="0" smtClean="0"/>
              <a:t> (WSD)</a:t>
            </a:r>
          </a:p>
          <a:p>
            <a:endParaRPr lang="it-IT" dirty="0"/>
          </a:p>
        </p:txBody>
      </p:sp>
      <p:sp>
        <p:nvSpPr>
          <p:cNvPr id="4" name="Titolo 3"/>
          <p:cNvSpPr>
            <a:spLocks noGrp="1"/>
          </p:cNvSpPr>
          <p:nvPr>
            <p:ph type="title"/>
          </p:nvPr>
        </p:nvSpPr>
        <p:spPr/>
        <p:txBody>
          <a:bodyPr/>
          <a:lstStyle/>
          <a:p>
            <a:r>
              <a:rPr lang="it-IT" dirty="0" smtClean="0"/>
              <a:t>Sviluppi Futuri</a:t>
            </a:r>
            <a:endParaRPr lang="it-IT" dirty="0"/>
          </a:p>
        </p:txBody>
      </p:sp>
    </p:spTree>
  </p:cSld>
  <p:clrMapOvr>
    <a:masterClrMapping/>
  </p:clrMapOvr>
  <p:transition advTm="28127"/>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ChangeArrowheads="1"/>
          </p:cNvSpPr>
          <p:nvPr/>
        </p:nvSpPr>
        <p:spPr bwMode="auto">
          <a:xfrm>
            <a:off x="683568" y="2708920"/>
            <a:ext cx="7704856" cy="768349"/>
          </a:xfrm>
          <a:prstGeom prst="rect">
            <a:avLst/>
          </a:prstGeom>
          <a:solidFill>
            <a:schemeClr val="bg2"/>
          </a:solidFill>
          <a:ln w="9525">
            <a:solidFill>
              <a:schemeClr val="tx1"/>
            </a:solidFill>
            <a:miter lim="800000"/>
            <a:headEnd/>
            <a:tailEnd/>
          </a:ln>
        </p:spPr>
        <p:txBody>
          <a:bodyPr wrap="none" anchor="ctr"/>
          <a:lstStyle/>
          <a:p>
            <a:pPr algn="ctr"/>
            <a:endParaRPr lang="it-IT" sz="1800">
              <a:solidFill>
                <a:schemeClr val="tx1"/>
              </a:solidFill>
              <a:latin typeface="Arial" charset="0"/>
            </a:endParaRPr>
          </a:p>
        </p:txBody>
      </p:sp>
      <p:sp>
        <p:nvSpPr>
          <p:cNvPr id="5" name="CasellaDiTesto 4"/>
          <p:cNvSpPr txBox="1"/>
          <p:nvPr/>
        </p:nvSpPr>
        <p:spPr>
          <a:xfrm>
            <a:off x="0" y="2756926"/>
            <a:ext cx="9144000" cy="584775"/>
          </a:xfrm>
          <a:prstGeom prst="rect">
            <a:avLst/>
          </a:prstGeom>
          <a:noFill/>
        </p:spPr>
        <p:txBody>
          <a:bodyPr wrap="square" rtlCol="0">
            <a:spAutoFit/>
          </a:bodyPr>
          <a:lstStyle/>
          <a:p>
            <a:pPr algn="ctr"/>
            <a:r>
              <a:rPr lang="it-IT" sz="3200" b="1" cap="all" dirty="0" smtClean="0">
                <a:effectLst>
                  <a:outerShdw blurRad="38100" dist="38100" dir="2700000" algn="tl">
                    <a:srgbClr val="000000">
                      <a:alpha val="43137"/>
                    </a:srgbClr>
                  </a:outerShdw>
                </a:effectLst>
              </a:rPr>
              <a:t>Grazie a tutti per l’attenzione</a:t>
            </a:r>
            <a:endParaRPr lang="it-IT" sz="3200" b="1" cap="all" dirty="0">
              <a:effectLst>
                <a:outerShdw blurRad="38100" dist="38100" dir="2700000" algn="tl">
                  <a:srgbClr val="000000">
                    <a:alpha val="43137"/>
                  </a:srgbClr>
                </a:outerShdw>
              </a:effectLst>
            </a:endParaRPr>
          </a:p>
        </p:txBody>
      </p:sp>
    </p:spTree>
  </p:cSld>
  <p:clrMapOvr>
    <a:masterClrMapping/>
  </p:clrMapOvr>
  <p:transition advTm="967"/>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0" y="1340768"/>
            <a:ext cx="9144000" cy="1728192"/>
          </a:xfrm>
        </p:spPr>
        <p:txBody>
          <a:bodyPr>
            <a:normAutofit/>
          </a:bodyPr>
          <a:lstStyle/>
          <a:p>
            <a:pPr>
              <a:buNone/>
            </a:pPr>
            <a:r>
              <a:rPr lang="it-IT" sz="3600" dirty="0" smtClean="0"/>
              <a:t>Ideare </a:t>
            </a:r>
            <a:r>
              <a:rPr lang="it-IT" sz="3600" b="1" dirty="0" smtClean="0"/>
              <a:t>tecniche di ricerca</a:t>
            </a:r>
            <a:r>
              <a:rPr lang="it-IT" sz="3600" dirty="0" smtClean="0"/>
              <a:t> per :</a:t>
            </a:r>
          </a:p>
          <a:p>
            <a:pPr lvl="1">
              <a:buFontTx/>
              <a:buChar char="-"/>
            </a:pPr>
            <a:r>
              <a:rPr lang="it-IT" sz="3200" dirty="0" smtClean="0"/>
              <a:t>Trovare il </a:t>
            </a:r>
            <a:r>
              <a:rPr lang="it-IT" sz="3200" b="1" dirty="0" smtClean="0"/>
              <a:t>ranking ottimale </a:t>
            </a:r>
            <a:r>
              <a:rPr lang="it-IT" sz="3200" dirty="0" smtClean="0"/>
              <a:t>delle pagine del sito di e-commerce, in linea con il </a:t>
            </a:r>
            <a:r>
              <a:rPr lang="it-IT" sz="3200" b="1" dirty="0" smtClean="0"/>
              <a:t>contesto dell’utente</a:t>
            </a:r>
          </a:p>
          <a:p>
            <a:endParaRPr lang="it-IT" dirty="0"/>
          </a:p>
        </p:txBody>
      </p:sp>
      <p:sp>
        <p:nvSpPr>
          <p:cNvPr id="4" name="Titolo 3"/>
          <p:cNvSpPr>
            <a:spLocks noGrp="1"/>
          </p:cNvSpPr>
          <p:nvPr>
            <p:ph type="title"/>
          </p:nvPr>
        </p:nvSpPr>
        <p:spPr>
          <a:xfrm>
            <a:off x="323528" y="0"/>
            <a:ext cx="8229600" cy="1143000"/>
          </a:xfrm>
        </p:spPr>
        <p:txBody>
          <a:bodyPr/>
          <a:lstStyle/>
          <a:p>
            <a:r>
              <a:rPr lang="it-IT" dirty="0" smtClean="0"/>
              <a:t>Obiettivo della tesi</a:t>
            </a:r>
            <a:endParaRPr lang="it-IT" dirty="0"/>
          </a:p>
        </p:txBody>
      </p:sp>
      <p:pic>
        <p:nvPicPr>
          <p:cNvPr id="13" name="Immagine 12" descr="Pmi-Italiane-Ecommerce.jpg"/>
          <p:cNvPicPr>
            <a:picLocks noChangeAspect="1"/>
          </p:cNvPicPr>
          <p:nvPr/>
        </p:nvPicPr>
        <p:blipFill>
          <a:blip r:embed="rId3" cstate="print"/>
          <a:stretch>
            <a:fillRect/>
          </a:stretch>
        </p:blipFill>
        <p:spPr>
          <a:xfrm>
            <a:off x="4644009" y="2924945"/>
            <a:ext cx="4499992" cy="3933056"/>
          </a:xfrm>
          <a:prstGeom prst="rect">
            <a:avLst/>
          </a:prstGeom>
        </p:spPr>
      </p:pic>
      <p:sp>
        <p:nvSpPr>
          <p:cNvPr id="16" name="Fumetto 4 15"/>
          <p:cNvSpPr/>
          <p:nvPr/>
        </p:nvSpPr>
        <p:spPr>
          <a:xfrm>
            <a:off x="1547664" y="3356992"/>
            <a:ext cx="3240360" cy="2016224"/>
          </a:xfrm>
          <a:prstGeom prst="cloudCallout">
            <a:avLst>
              <a:gd name="adj1" fmla="val 76439"/>
              <a:gd name="adj2" fmla="val -27364"/>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8" name="Immagine 17" descr="tv.jpg"/>
          <p:cNvPicPr>
            <a:picLocks noChangeAspect="1"/>
          </p:cNvPicPr>
          <p:nvPr/>
        </p:nvPicPr>
        <p:blipFill>
          <a:blip r:embed="rId4" cstate="print"/>
          <a:stretch>
            <a:fillRect/>
          </a:stretch>
        </p:blipFill>
        <p:spPr>
          <a:xfrm>
            <a:off x="2339752" y="3861048"/>
            <a:ext cx="1564425" cy="1075735"/>
          </a:xfrm>
          <a:prstGeom prst="rect">
            <a:avLst/>
          </a:prstGeom>
        </p:spPr>
      </p:pic>
      <p:pic>
        <p:nvPicPr>
          <p:cNvPr id="20" name="Immagine 19" descr="LG_TV_3D.png"/>
          <p:cNvPicPr>
            <a:picLocks noChangeAspect="1"/>
          </p:cNvPicPr>
          <p:nvPr/>
        </p:nvPicPr>
        <p:blipFill>
          <a:blip r:embed="rId5" cstate="print"/>
          <a:stretch>
            <a:fillRect/>
          </a:stretch>
        </p:blipFill>
        <p:spPr>
          <a:xfrm>
            <a:off x="7164288" y="4077072"/>
            <a:ext cx="792088" cy="622687"/>
          </a:xfrm>
          <a:prstGeom prst="rect">
            <a:avLst/>
          </a:prstGeom>
        </p:spPr>
      </p:pic>
    </p:spTree>
  </p:cSld>
  <p:clrMapOvr>
    <a:masterClrMapping/>
  </p:clrMapOvr>
  <p:transition advTm="1443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egnaposto contenuto 4" descr="e-commerce.jpg"/>
          <p:cNvPicPr>
            <a:picLocks noGrp="1" noChangeAspect="1"/>
          </p:cNvPicPr>
          <p:nvPr>
            <p:ph idx="1"/>
          </p:nvPr>
        </p:nvPicPr>
        <p:blipFill>
          <a:blip r:embed="rId3" cstate="print"/>
          <a:stretch>
            <a:fillRect/>
          </a:stretch>
        </p:blipFill>
        <p:spPr>
          <a:xfrm>
            <a:off x="5652120" y="3284984"/>
            <a:ext cx="1417421" cy="1224136"/>
          </a:xfrm>
        </p:spPr>
      </p:pic>
      <p:sp>
        <p:nvSpPr>
          <p:cNvPr id="4" name="Titolo 3"/>
          <p:cNvSpPr>
            <a:spLocks noGrp="1"/>
          </p:cNvSpPr>
          <p:nvPr>
            <p:ph type="title"/>
          </p:nvPr>
        </p:nvSpPr>
        <p:spPr/>
        <p:txBody>
          <a:bodyPr/>
          <a:lstStyle/>
          <a:p>
            <a:r>
              <a:rPr lang="it-IT" dirty="0" smtClean="0"/>
              <a:t>Scenario del motore di ricerca</a:t>
            </a:r>
            <a:endParaRPr lang="it-IT" dirty="0"/>
          </a:p>
        </p:txBody>
      </p:sp>
      <p:pic>
        <p:nvPicPr>
          <p:cNvPr id="6" name="Immagine 5" descr="tv.jpg"/>
          <p:cNvPicPr>
            <a:picLocks noChangeAspect="1"/>
          </p:cNvPicPr>
          <p:nvPr/>
        </p:nvPicPr>
        <p:blipFill>
          <a:blip r:embed="rId4" cstate="print"/>
          <a:stretch>
            <a:fillRect/>
          </a:stretch>
        </p:blipFill>
        <p:spPr>
          <a:xfrm>
            <a:off x="8207896" y="1772816"/>
            <a:ext cx="936104" cy="643687"/>
          </a:xfrm>
          <a:prstGeom prst="rect">
            <a:avLst/>
          </a:prstGeom>
        </p:spPr>
      </p:pic>
      <p:pic>
        <p:nvPicPr>
          <p:cNvPr id="7" name="Immagine 6" descr="libri.png"/>
          <p:cNvPicPr>
            <a:picLocks noChangeAspect="1"/>
          </p:cNvPicPr>
          <p:nvPr/>
        </p:nvPicPr>
        <p:blipFill>
          <a:blip r:embed="rId5" cstate="print"/>
          <a:stretch>
            <a:fillRect/>
          </a:stretch>
        </p:blipFill>
        <p:spPr>
          <a:xfrm>
            <a:off x="8171831" y="5229200"/>
            <a:ext cx="972169" cy="973099"/>
          </a:xfrm>
          <a:prstGeom prst="rect">
            <a:avLst/>
          </a:prstGeom>
        </p:spPr>
      </p:pic>
      <p:pic>
        <p:nvPicPr>
          <p:cNvPr id="8" name="Immagine 7" descr="game.jpg"/>
          <p:cNvPicPr>
            <a:picLocks noChangeAspect="1"/>
          </p:cNvPicPr>
          <p:nvPr/>
        </p:nvPicPr>
        <p:blipFill>
          <a:blip r:embed="rId6" cstate="print"/>
          <a:stretch>
            <a:fillRect/>
          </a:stretch>
        </p:blipFill>
        <p:spPr>
          <a:xfrm>
            <a:off x="8267503" y="3933056"/>
            <a:ext cx="876497" cy="1008112"/>
          </a:xfrm>
          <a:prstGeom prst="rect">
            <a:avLst/>
          </a:prstGeom>
        </p:spPr>
      </p:pic>
      <p:cxnSp>
        <p:nvCxnSpPr>
          <p:cNvPr id="11" name="Forma 10"/>
          <p:cNvCxnSpPr>
            <a:stCxn id="7" idx="1"/>
            <a:endCxn id="5" idx="3"/>
          </p:cNvCxnSpPr>
          <p:nvPr/>
        </p:nvCxnSpPr>
        <p:spPr>
          <a:xfrm rot="10800000">
            <a:off x="7069541" y="3897052"/>
            <a:ext cx="1102290" cy="1818698"/>
          </a:xfrm>
          <a:prstGeom prst="curvedConnector3">
            <a:avLst>
              <a:gd name="adj1" fmla="val 50000"/>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2" name="Forma 11"/>
          <p:cNvCxnSpPr>
            <a:stCxn id="6" idx="1"/>
            <a:endCxn id="5" idx="3"/>
          </p:cNvCxnSpPr>
          <p:nvPr/>
        </p:nvCxnSpPr>
        <p:spPr>
          <a:xfrm rot="10800000" flipV="1">
            <a:off x="7069542" y="2094660"/>
            <a:ext cx="1138355" cy="1802392"/>
          </a:xfrm>
          <a:prstGeom prst="curvedConnector3">
            <a:avLst>
              <a:gd name="adj1" fmla="val 50000"/>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5" name="Forma 14"/>
          <p:cNvCxnSpPr>
            <a:stCxn id="8" idx="1"/>
            <a:endCxn id="5" idx="3"/>
          </p:cNvCxnSpPr>
          <p:nvPr/>
        </p:nvCxnSpPr>
        <p:spPr>
          <a:xfrm rot="10800000">
            <a:off x="7069541" y="3897052"/>
            <a:ext cx="1197962" cy="540060"/>
          </a:xfrm>
          <a:prstGeom prst="curvedConnector3">
            <a:avLst>
              <a:gd name="adj1" fmla="val 50000"/>
            </a:avLst>
          </a:prstGeom>
          <a:ln>
            <a:tailEnd type="arrow"/>
          </a:ln>
        </p:spPr>
        <p:style>
          <a:lnRef idx="3">
            <a:schemeClr val="accent1"/>
          </a:lnRef>
          <a:fillRef idx="0">
            <a:schemeClr val="accent1"/>
          </a:fillRef>
          <a:effectRef idx="2">
            <a:schemeClr val="accent1"/>
          </a:effectRef>
          <a:fontRef idx="minor">
            <a:schemeClr val="tx1"/>
          </a:fontRef>
        </p:style>
      </p:cxnSp>
      <p:cxnSp>
        <p:nvCxnSpPr>
          <p:cNvPr id="23" name="Forma 22"/>
          <p:cNvCxnSpPr>
            <a:stCxn id="20" idx="1"/>
            <a:endCxn id="5" idx="3"/>
          </p:cNvCxnSpPr>
          <p:nvPr/>
        </p:nvCxnSpPr>
        <p:spPr>
          <a:xfrm rot="10800000" flipV="1">
            <a:off x="7069542" y="3297952"/>
            <a:ext cx="1058243" cy="599099"/>
          </a:xfrm>
          <a:prstGeom prst="curvedConnector3">
            <a:avLst>
              <a:gd name="adj1" fmla="val 50000"/>
            </a:avLst>
          </a:prstGeom>
          <a:ln>
            <a:tailEnd type="arrow"/>
          </a:ln>
        </p:spPr>
        <p:style>
          <a:lnRef idx="3">
            <a:schemeClr val="accent1"/>
          </a:lnRef>
          <a:fillRef idx="0">
            <a:schemeClr val="accent1"/>
          </a:fillRef>
          <a:effectRef idx="2">
            <a:schemeClr val="accent1"/>
          </a:effectRef>
          <a:fontRef idx="minor">
            <a:schemeClr val="tx1"/>
          </a:fontRef>
        </p:style>
      </p:cxnSp>
      <p:pic>
        <p:nvPicPr>
          <p:cNvPr id="41" name="Immagine 40" descr="utente.png"/>
          <p:cNvPicPr>
            <a:picLocks noChangeAspect="1"/>
          </p:cNvPicPr>
          <p:nvPr/>
        </p:nvPicPr>
        <p:blipFill>
          <a:blip r:embed="rId7" cstate="print"/>
          <a:stretch>
            <a:fillRect/>
          </a:stretch>
        </p:blipFill>
        <p:spPr>
          <a:xfrm>
            <a:off x="2195736" y="3356992"/>
            <a:ext cx="718228" cy="718228"/>
          </a:xfrm>
          <a:prstGeom prst="rect">
            <a:avLst/>
          </a:prstGeom>
        </p:spPr>
      </p:pic>
      <p:pic>
        <p:nvPicPr>
          <p:cNvPr id="45" name="Immagine 44" descr="pagweb.jpg"/>
          <p:cNvPicPr>
            <a:picLocks noChangeAspect="1"/>
          </p:cNvPicPr>
          <p:nvPr/>
        </p:nvPicPr>
        <p:blipFill>
          <a:blip r:embed="rId8" cstate="print"/>
          <a:stretch>
            <a:fillRect/>
          </a:stretch>
        </p:blipFill>
        <p:spPr>
          <a:xfrm>
            <a:off x="0" y="4365104"/>
            <a:ext cx="987234" cy="1008112"/>
          </a:xfrm>
          <a:prstGeom prst="rect">
            <a:avLst/>
          </a:prstGeom>
        </p:spPr>
      </p:pic>
      <p:pic>
        <p:nvPicPr>
          <p:cNvPr id="52" name="Immagine 51" descr="pagweb.jpg"/>
          <p:cNvPicPr>
            <a:picLocks noChangeAspect="1"/>
          </p:cNvPicPr>
          <p:nvPr/>
        </p:nvPicPr>
        <p:blipFill>
          <a:blip r:embed="rId8" cstate="print"/>
          <a:stretch>
            <a:fillRect/>
          </a:stretch>
        </p:blipFill>
        <p:spPr>
          <a:xfrm>
            <a:off x="0" y="2060848"/>
            <a:ext cx="1080120" cy="1102962"/>
          </a:xfrm>
          <a:prstGeom prst="rect">
            <a:avLst/>
          </a:prstGeom>
        </p:spPr>
      </p:pic>
      <p:cxnSp>
        <p:nvCxnSpPr>
          <p:cNvPr id="54" name="Forma 53"/>
          <p:cNvCxnSpPr>
            <a:stCxn id="52" idx="3"/>
            <a:endCxn id="41" idx="1"/>
          </p:cNvCxnSpPr>
          <p:nvPr/>
        </p:nvCxnSpPr>
        <p:spPr>
          <a:xfrm>
            <a:off x="1080120" y="2612329"/>
            <a:ext cx="1115616" cy="1103777"/>
          </a:xfrm>
          <a:prstGeom prst="curvedConnector3">
            <a:avLst>
              <a:gd name="adj1" fmla="val 50000"/>
            </a:avLst>
          </a:prstGeom>
          <a:ln>
            <a:tailEnd type="arrow"/>
          </a:ln>
        </p:spPr>
        <p:style>
          <a:lnRef idx="3">
            <a:schemeClr val="accent1"/>
          </a:lnRef>
          <a:fillRef idx="0">
            <a:schemeClr val="accent1"/>
          </a:fillRef>
          <a:effectRef idx="2">
            <a:schemeClr val="accent1"/>
          </a:effectRef>
          <a:fontRef idx="minor">
            <a:schemeClr val="tx1"/>
          </a:fontRef>
        </p:style>
      </p:cxnSp>
      <p:cxnSp>
        <p:nvCxnSpPr>
          <p:cNvPr id="57" name="Forma 56"/>
          <p:cNvCxnSpPr>
            <a:stCxn id="45" idx="3"/>
            <a:endCxn id="41" idx="1"/>
          </p:cNvCxnSpPr>
          <p:nvPr/>
        </p:nvCxnSpPr>
        <p:spPr>
          <a:xfrm flipV="1">
            <a:off x="987234" y="3716106"/>
            <a:ext cx="1208502" cy="1153054"/>
          </a:xfrm>
          <a:prstGeom prst="curvedConnector3">
            <a:avLst>
              <a:gd name="adj1" fmla="val 50000"/>
            </a:avLst>
          </a:prstGeom>
          <a:ln>
            <a:tailEnd type="arrow"/>
          </a:ln>
        </p:spPr>
        <p:style>
          <a:lnRef idx="3">
            <a:schemeClr val="accent1"/>
          </a:lnRef>
          <a:fillRef idx="0">
            <a:schemeClr val="accent1"/>
          </a:fillRef>
          <a:effectRef idx="2">
            <a:schemeClr val="accent1"/>
          </a:effectRef>
          <a:fontRef idx="minor">
            <a:schemeClr val="tx1"/>
          </a:fontRef>
        </p:style>
      </p:cxnSp>
      <p:sp>
        <p:nvSpPr>
          <p:cNvPr id="65" name="CasellaDiTesto 64"/>
          <p:cNvSpPr txBox="1"/>
          <p:nvPr/>
        </p:nvSpPr>
        <p:spPr>
          <a:xfrm>
            <a:off x="1331640" y="3933056"/>
            <a:ext cx="2520280" cy="830997"/>
          </a:xfrm>
          <a:prstGeom prst="rect">
            <a:avLst/>
          </a:prstGeom>
          <a:noFill/>
        </p:spPr>
        <p:txBody>
          <a:bodyPr wrap="square" rtlCol="0">
            <a:spAutoFit/>
          </a:bodyPr>
          <a:lstStyle/>
          <a:p>
            <a:pPr algn="ctr"/>
            <a:r>
              <a:rPr lang="it-IT" sz="2400" b="1" dirty="0" smtClean="0"/>
              <a:t>Profilo dell’utente</a:t>
            </a:r>
            <a:endParaRPr lang="it-IT" sz="2400" b="1" dirty="0"/>
          </a:p>
        </p:txBody>
      </p:sp>
      <p:pic>
        <p:nvPicPr>
          <p:cNvPr id="20" name="Immagine 19" descr="Samsung_Galaxy_S4_Mini.jpg"/>
          <p:cNvPicPr>
            <a:picLocks noChangeAspect="1"/>
          </p:cNvPicPr>
          <p:nvPr/>
        </p:nvPicPr>
        <p:blipFill>
          <a:blip r:embed="rId9" cstate="print"/>
          <a:stretch>
            <a:fillRect/>
          </a:stretch>
        </p:blipFill>
        <p:spPr>
          <a:xfrm>
            <a:off x="8127784" y="2924944"/>
            <a:ext cx="1016216" cy="746018"/>
          </a:xfrm>
          <a:prstGeom prst="rect">
            <a:avLst/>
          </a:prstGeom>
        </p:spPr>
      </p:pic>
      <p:sp>
        <p:nvSpPr>
          <p:cNvPr id="24" name="CasellaDiTesto 23"/>
          <p:cNvSpPr txBox="1"/>
          <p:nvPr/>
        </p:nvSpPr>
        <p:spPr>
          <a:xfrm>
            <a:off x="4499992" y="4221088"/>
            <a:ext cx="2880320" cy="461665"/>
          </a:xfrm>
          <a:prstGeom prst="rect">
            <a:avLst/>
          </a:prstGeom>
          <a:noFill/>
        </p:spPr>
        <p:txBody>
          <a:bodyPr wrap="square" rtlCol="0">
            <a:spAutoFit/>
          </a:bodyPr>
          <a:lstStyle/>
          <a:p>
            <a:pPr algn="ctr"/>
            <a:r>
              <a:rPr lang="it-IT" sz="2400" b="1" dirty="0" smtClean="0"/>
              <a:t>Sito di e-commerce</a:t>
            </a:r>
            <a:endParaRPr lang="it-IT" sz="2400" b="1" dirty="0"/>
          </a:p>
        </p:txBody>
      </p:sp>
      <p:sp>
        <p:nvSpPr>
          <p:cNvPr id="144" name="Freccia circolare in giù 143"/>
          <p:cNvSpPr/>
          <p:nvPr/>
        </p:nvSpPr>
        <p:spPr>
          <a:xfrm>
            <a:off x="2555776" y="2276872"/>
            <a:ext cx="3744416" cy="936104"/>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155" name="Freccia circolare in giù 154"/>
          <p:cNvSpPr/>
          <p:nvPr/>
        </p:nvSpPr>
        <p:spPr>
          <a:xfrm rot="10800000">
            <a:off x="2483768" y="4725144"/>
            <a:ext cx="3744416" cy="936104"/>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156" name="CasellaDiTesto 155"/>
          <p:cNvSpPr txBox="1"/>
          <p:nvPr/>
        </p:nvSpPr>
        <p:spPr>
          <a:xfrm>
            <a:off x="2627784" y="5661248"/>
            <a:ext cx="3672408" cy="461665"/>
          </a:xfrm>
          <a:prstGeom prst="rect">
            <a:avLst/>
          </a:prstGeom>
          <a:noFill/>
        </p:spPr>
        <p:txBody>
          <a:bodyPr wrap="square" rtlCol="0">
            <a:spAutoFit/>
          </a:bodyPr>
          <a:lstStyle/>
          <a:p>
            <a:pPr algn="ctr"/>
            <a:r>
              <a:rPr lang="it-IT" sz="2400" b="1" dirty="0" smtClean="0"/>
              <a:t>PAGINE CONSIGLIATE</a:t>
            </a:r>
            <a:endParaRPr lang="it-IT" sz="2400" b="1" dirty="0"/>
          </a:p>
        </p:txBody>
      </p:sp>
      <p:sp>
        <p:nvSpPr>
          <p:cNvPr id="157" name="CasellaDiTesto 156"/>
          <p:cNvSpPr txBox="1"/>
          <p:nvPr/>
        </p:nvSpPr>
        <p:spPr>
          <a:xfrm>
            <a:off x="2987824" y="1772816"/>
            <a:ext cx="2880320" cy="461665"/>
          </a:xfrm>
          <a:prstGeom prst="rect">
            <a:avLst/>
          </a:prstGeom>
          <a:noFill/>
        </p:spPr>
        <p:txBody>
          <a:bodyPr wrap="square" rtlCol="0">
            <a:spAutoFit/>
          </a:bodyPr>
          <a:lstStyle/>
          <a:p>
            <a:pPr algn="ctr"/>
            <a:r>
              <a:rPr lang="it-IT" sz="2400" b="1" dirty="0" smtClean="0"/>
              <a:t>RICHIESTA  </a:t>
            </a:r>
            <a:endParaRPr lang="it-IT" sz="2400" b="1" dirty="0"/>
          </a:p>
        </p:txBody>
      </p:sp>
      <p:sp>
        <p:nvSpPr>
          <p:cNvPr id="181" name="CasellaDiTesto 180"/>
          <p:cNvSpPr txBox="1"/>
          <p:nvPr/>
        </p:nvSpPr>
        <p:spPr>
          <a:xfrm>
            <a:off x="0" y="1484784"/>
            <a:ext cx="1647800" cy="461665"/>
          </a:xfrm>
          <a:prstGeom prst="rect">
            <a:avLst/>
          </a:prstGeom>
          <a:noFill/>
        </p:spPr>
        <p:txBody>
          <a:bodyPr wrap="square" rtlCol="0">
            <a:spAutoFit/>
          </a:bodyPr>
          <a:lstStyle/>
          <a:p>
            <a:pPr algn="ctr"/>
            <a:r>
              <a:rPr lang="it-IT" sz="2400" b="1" dirty="0" smtClean="0"/>
              <a:t>Cronologia</a:t>
            </a:r>
            <a:endParaRPr lang="it-IT" sz="2400" b="1" dirty="0"/>
          </a:p>
        </p:txBody>
      </p:sp>
      <p:sp>
        <p:nvSpPr>
          <p:cNvPr id="183" name="CasellaDiTesto 182"/>
          <p:cNvSpPr txBox="1"/>
          <p:nvPr/>
        </p:nvSpPr>
        <p:spPr>
          <a:xfrm>
            <a:off x="7496200" y="1340768"/>
            <a:ext cx="1647800" cy="461665"/>
          </a:xfrm>
          <a:prstGeom prst="rect">
            <a:avLst/>
          </a:prstGeom>
          <a:noFill/>
        </p:spPr>
        <p:txBody>
          <a:bodyPr wrap="square" rtlCol="0">
            <a:spAutoFit/>
          </a:bodyPr>
          <a:lstStyle/>
          <a:p>
            <a:pPr algn="ctr"/>
            <a:r>
              <a:rPr lang="it-IT" sz="2400" b="1" dirty="0" smtClean="0"/>
              <a:t>Prodotti</a:t>
            </a:r>
            <a:endParaRPr lang="it-IT" sz="2400" b="1" dirty="0"/>
          </a:p>
        </p:txBody>
      </p:sp>
    </p:spTree>
  </p:cSld>
  <p:clrMapOvr>
    <a:masterClrMapping/>
  </p:clrMapOvr>
  <p:transition advTm="30358"/>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ChangeArrowheads="1"/>
          </p:cNvSpPr>
          <p:nvPr/>
        </p:nvSpPr>
        <p:spPr bwMode="auto">
          <a:xfrm>
            <a:off x="467544" y="1988840"/>
            <a:ext cx="7561263" cy="768349"/>
          </a:xfrm>
          <a:prstGeom prst="rect">
            <a:avLst/>
          </a:prstGeom>
          <a:solidFill>
            <a:schemeClr val="bg2"/>
          </a:solidFill>
          <a:ln w="9525">
            <a:solidFill>
              <a:schemeClr val="tx1"/>
            </a:solidFill>
            <a:miter lim="800000"/>
            <a:headEnd/>
            <a:tailEnd/>
          </a:ln>
        </p:spPr>
        <p:txBody>
          <a:bodyPr wrap="none" anchor="ctr"/>
          <a:lstStyle/>
          <a:p>
            <a:pPr algn="ctr"/>
            <a:endParaRPr lang="it-IT" sz="1800">
              <a:solidFill>
                <a:schemeClr val="tx1"/>
              </a:solidFill>
              <a:latin typeface="Arial" charset="0"/>
            </a:endParaRPr>
          </a:p>
        </p:txBody>
      </p:sp>
      <p:sp>
        <p:nvSpPr>
          <p:cNvPr id="2" name="Segnaposto contenuto 1"/>
          <p:cNvSpPr>
            <a:spLocks noGrp="1"/>
          </p:cNvSpPr>
          <p:nvPr>
            <p:ph idx="1"/>
          </p:nvPr>
        </p:nvSpPr>
        <p:spPr/>
        <p:txBody>
          <a:bodyPr>
            <a:normAutofit/>
          </a:bodyPr>
          <a:lstStyle/>
          <a:p>
            <a:pPr marL="550699" indent="-457200">
              <a:buClrTx/>
              <a:buSzPct val="80000"/>
              <a:buNone/>
            </a:pPr>
            <a:endParaRPr lang="it-IT" sz="3200" dirty="0" smtClean="0"/>
          </a:p>
          <a:p>
            <a:pPr marL="550699" indent="-457200">
              <a:buClrTx/>
              <a:buSzPct val="80000"/>
              <a:buFont typeface="+mj-lt"/>
              <a:buAutoNum type="arabicPeriod"/>
            </a:pPr>
            <a:r>
              <a:rPr lang="it-IT" sz="3600" dirty="0" smtClean="0"/>
              <a:t>Progettazione e Implementazione</a:t>
            </a:r>
          </a:p>
          <a:p>
            <a:pPr marL="550699" indent="-457200">
              <a:buClrTx/>
              <a:buSzPct val="80000"/>
              <a:buFont typeface="+mj-lt"/>
              <a:buAutoNum type="arabicPeriod"/>
            </a:pPr>
            <a:endParaRPr lang="it-IT" sz="3600" dirty="0" smtClean="0"/>
          </a:p>
          <a:p>
            <a:pPr marL="550699" indent="-457200">
              <a:buClrTx/>
              <a:buSzPct val="80000"/>
              <a:buFont typeface="+mj-lt"/>
              <a:buAutoNum type="arabicPeriod"/>
            </a:pPr>
            <a:r>
              <a:rPr lang="it-IT" sz="3600" dirty="0" smtClean="0"/>
              <a:t>Prove sperimentali e Risultati</a:t>
            </a:r>
          </a:p>
          <a:p>
            <a:pPr marL="550699" indent="-457200">
              <a:buClrTx/>
              <a:buSzPct val="80000"/>
              <a:buFont typeface="+mj-lt"/>
              <a:buAutoNum type="arabicPeriod"/>
            </a:pPr>
            <a:endParaRPr lang="it-IT" sz="3600" dirty="0" smtClean="0"/>
          </a:p>
          <a:p>
            <a:pPr marL="550699" indent="-457200">
              <a:buClrTx/>
              <a:buSzPct val="80000"/>
              <a:buFont typeface="+mj-lt"/>
              <a:buAutoNum type="arabicPeriod"/>
            </a:pPr>
            <a:r>
              <a:rPr lang="it-IT" sz="3600" dirty="0" smtClean="0"/>
              <a:t>Conclusione e Sviluppi Futuri</a:t>
            </a:r>
            <a:endParaRPr lang="it-IT" sz="3600" dirty="0"/>
          </a:p>
        </p:txBody>
      </p:sp>
      <p:sp>
        <p:nvSpPr>
          <p:cNvPr id="4" name="Titolo 3"/>
          <p:cNvSpPr>
            <a:spLocks noGrp="1"/>
          </p:cNvSpPr>
          <p:nvPr>
            <p:ph type="title"/>
          </p:nvPr>
        </p:nvSpPr>
        <p:spPr>
          <a:xfrm>
            <a:off x="0" y="274639"/>
            <a:ext cx="9144000" cy="1143000"/>
          </a:xfrm>
        </p:spPr>
        <p:txBody>
          <a:bodyPr>
            <a:noAutofit/>
          </a:bodyPr>
          <a:lstStyle/>
          <a:p>
            <a:pPr algn="ctr"/>
            <a:r>
              <a:rPr lang="it-IT" sz="3200" dirty="0" smtClean="0">
                <a:effectLst>
                  <a:outerShdw blurRad="38100" dist="38100" dir="2700000" algn="tl">
                    <a:srgbClr val="000000">
                      <a:alpha val="43137"/>
                    </a:srgbClr>
                  </a:outerShdw>
                </a:effectLst>
              </a:rPr>
              <a:t>Realizzazione di un motore di ricerca semantico basato sul contesto</a:t>
            </a:r>
            <a:endParaRPr lang="it-IT" sz="3200" dirty="0"/>
          </a:p>
        </p:txBody>
      </p:sp>
    </p:spTree>
  </p:cSld>
  <p:clrMapOvr>
    <a:masterClrMapping/>
  </p:clrMapOvr>
  <p:transition advTm="3697"/>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Ovale 18"/>
          <p:cNvSpPr/>
          <p:nvPr/>
        </p:nvSpPr>
        <p:spPr>
          <a:xfrm>
            <a:off x="0" y="1463886"/>
            <a:ext cx="2699792" cy="417646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Titolo 3"/>
          <p:cNvSpPr>
            <a:spLocks noGrp="1"/>
          </p:cNvSpPr>
          <p:nvPr>
            <p:ph type="title"/>
          </p:nvPr>
        </p:nvSpPr>
        <p:spPr>
          <a:xfrm>
            <a:off x="467544" y="0"/>
            <a:ext cx="8229600" cy="1143000"/>
          </a:xfrm>
        </p:spPr>
        <p:txBody>
          <a:bodyPr/>
          <a:lstStyle/>
          <a:p>
            <a:r>
              <a:rPr lang="it-IT" dirty="0" smtClean="0"/>
              <a:t>Tipi di pagine web</a:t>
            </a:r>
            <a:endParaRPr lang="it-IT" dirty="0"/>
          </a:p>
        </p:txBody>
      </p:sp>
      <p:pic>
        <p:nvPicPr>
          <p:cNvPr id="5" name="Immagine 4" descr="html.png"/>
          <p:cNvPicPr>
            <a:picLocks noChangeAspect="1"/>
          </p:cNvPicPr>
          <p:nvPr/>
        </p:nvPicPr>
        <p:blipFill>
          <a:blip r:embed="rId3" cstate="print"/>
          <a:stretch>
            <a:fillRect/>
          </a:stretch>
        </p:blipFill>
        <p:spPr>
          <a:xfrm>
            <a:off x="755576" y="4056174"/>
            <a:ext cx="1080120" cy="1080120"/>
          </a:xfrm>
          <a:prstGeom prst="rect">
            <a:avLst/>
          </a:prstGeom>
        </p:spPr>
      </p:pic>
      <p:pic>
        <p:nvPicPr>
          <p:cNvPr id="16" name="Immagine 15" descr="txt.png"/>
          <p:cNvPicPr>
            <a:picLocks noChangeAspect="1"/>
          </p:cNvPicPr>
          <p:nvPr/>
        </p:nvPicPr>
        <p:blipFill>
          <a:blip r:embed="rId4" cstate="print"/>
          <a:stretch>
            <a:fillRect/>
          </a:stretch>
        </p:blipFill>
        <p:spPr>
          <a:xfrm>
            <a:off x="7271792" y="1175854"/>
            <a:ext cx="1769987" cy="1769987"/>
          </a:xfrm>
          <a:prstGeom prst="rect">
            <a:avLst/>
          </a:prstGeom>
        </p:spPr>
      </p:pic>
      <p:pic>
        <p:nvPicPr>
          <p:cNvPr id="29" name="Immagine 28" descr="expertsys.jpg"/>
          <p:cNvPicPr>
            <a:picLocks noChangeAspect="1"/>
          </p:cNvPicPr>
          <p:nvPr/>
        </p:nvPicPr>
        <p:blipFill>
          <a:blip r:embed="rId5" cstate="print"/>
          <a:stretch>
            <a:fillRect/>
          </a:stretch>
        </p:blipFill>
        <p:spPr>
          <a:xfrm>
            <a:off x="3779912" y="4488222"/>
            <a:ext cx="2376264" cy="1101002"/>
          </a:xfrm>
          <a:prstGeom prst="rect">
            <a:avLst/>
          </a:prstGeom>
        </p:spPr>
      </p:pic>
      <p:pic>
        <p:nvPicPr>
          <p:cNvPr id="43" name="Immagine 42" descr="xml.png"/>
          <p:cNvPicPr>
            <a:picLocks noChangeAspect="1"/>
          </p:cNvPicPr>
          <p:nvPr/>
        </p:nvPicPr>
        <p:blipFill>
          <a:blip r:embed="rId6" cstate="print"/>
          <a:stretch>
            <a:fillRect/>
          </a:stretch>
        </p:blipFill>
        <p:spPr>
          <a:xfrm>
            <a:off x="7492752" y="4128182"/>
            <a:ext cx="1651248" cy="1795264"/>
          </a:xfrm>
          <a:prstGeom prst="rect">
            <a:avLst/>
          </a:prstGeom>
        </p:spPr>
      </p:pic>
      <p:sp>
        <p:nvSpPr>
          <p:cNvPr id="58" name="CasellaDiTesto 57"/>
          <p:cNvSpPr txBox="1"/>
          <p:nvPr/>
        </p:nvSpPr>
        <p:spPr>
          <a:xfrm>
            <a:off x="4139952" y="5496334"/>
            <a:ext cx="1584176" cy="461665"/>
          </a:xfrm>
          <a:prstGeom prst="rect">
            <a:avLst/>
          </a:prstGeom>
          <a:noFill/>
        </p:spPr>
        <p:txBody>
          <a:bodyPr wrap="square" rtlCol="0">
            <a:spAutoFit/>
          </a:bodyPr>
          <a:lstStyle/>
          <a:p>
            <a:pPr algn="ctr"/>
            <a:r>
              <a:rPr lang="it-IT" sz="2400" b="1" u="sng" dirty="0" smtClean="0">
                <a:solidFill>
                  <a:srgbClr val="FF0000"/>
                </a:solidFill>
              </a:rPr>
              <a:t>COGITO</a:t>
            </a:r>
            <a:endParaRPr lang="it-IT" sz="2400" b="1" u="sng" dirty="0">
              <a:solidFill>
                <a:srgbClr val="FF0000"/>
              </a:solidFill>
            </a:endParaRPr>
          </a:p>
        </p:txBody>
      </p:sp>
      <p:sp>
        <p:nvSpPr>
          <p:cNvPr id="62" name="CasellaDiTesto 61"/>
          <p:cNvSpPr txBox="1"/>
          <p:nvPr/>
        </p:nvSpPr>
        <p:spPr>
          <a:xfrm>
            <a:off x="3131840" y="1535894"/>
            <a:ext cx="3096344" cy="461665"/>
          </a:xfrm>
          <a:prstGeom prst="rect">
            <a:avLst/>
          </a:prstGeom>
          <a:noFill/>
        </p:spPr>
        <p:txBody>
          <a:bodyPr wrap="square" rtlCol="0">
            <a:spAutoFit/>
          </a:bodyPr>
          <a:lstStyle/>
          <a:p>
            <a:pPr algn="ctr"/>
            <a:r>
              <a:rPr lang="it-IT" sz="2400" b="1" dirty="0" smtClean="0">
                <a:solidFill>
                  <a:schemeClr val="accent1">
                    <a:lumMod val="75000"/>
                  </a:schemeClr>
                </a:solidFill>
              </a:rPr>
              <a:t>Espressioni regolari</a:t>
            </a:r>
            <a:endParaRPr lang="it-IT" sz="2400" b="1" dirty="0">
              <a:solidFill>
                <a:schemeClr val="accent1">
                  <a:lumMod val="75000"/>
                </a:schemeClr>
              </a:solidFill>
            </a:endParaRPr>
          </a:p>
        </p:txBody>
      </p:sp>
      <p:pic>
        <p:nvPicPr>
          <p:cNvPr id="65" name="Immagine 64" descr="html.png"/>
          <p:cNvPicPr>
            <a:picLocks noChangeAspect="1"/>
          </p:cNvPicPr>
          <p:nvPr/>
        </p:nvPicPr>
        <p:blipFill>
          <a:blip r:embed="rId3" cstate="print"/>
          <a:stretch>
            <a:fillRect/>
          </a:stretch>
        </p:blipFill>
        <p:spPr>
          <a:xfrm>
            <a:off x="8351912" y="887822"/>
            <a:ext cx="792088" cy="792088"/>
          </a:xfrm>
          <a:prstGeom prst="rect">
            <a:avLst/>
          </a:prstGeom>
        </p:spPr>
      </p:pic>
      <p:pic>
        <p:nvPicPr>
          <p:cNvPr id="7" name="Immagine 6" descr="utente.png"/>
          <p:cNvPicPr>
            <a:picLocks noChangeAspect="1"/>
          </p:cNvPicPr>
          <p:nvPr/>
        </p:nvPicPr>
        <p:blipFill>
          <a:blip r:embed="rId7" cstate="print"/>
          <a:stretch>
            <a:fillRect/>
          </a:stretch>
        </p:blipFill>
        <p:spPr>
          <a:xfrm>
            <a:off x="539552" y="3840150"/>
            <a:ext cx="718228" cy="718228"/>
          </a:xfrm>
          <a:prstGeom prst="rect">
            <a:avLst/>
          </a:prstGeom>
        </p:spPr>
      </p:pic>
      <p:pic>
        <p:nvPicPr>
          <p:cNvPr id="63" name="Immagine 62" descr="html.png"/>
          <p:cNvPicPr>
            <a:picLocks noChangeAspect="1"/>
          </p:cNvPicPr>
          <p:nvPr/>
        </p:nvPicPr>
        <p:blipFill>
          <a:blip r:embed="rId3" cstate="print"/>
          <a:stretch>
            <a:fillRect/>
          </a:stretch>
        </p:blipFill>
        <p:spPr>
          <a:xfrm>
            <a:off x="827584" y="2327982"/>
            <a:ext cx="1080120" cy="1080120"/>
          </a:xfrm>
          <a:prstGeom prst="rect">
            <a:avLst/>
          </a:prstGeom>
        </p:spPr>
      </p:pic>
      <p:cxnSp>
        <p:nvCxnSpPr>
          <p:cNvPr id="66" name="Connettore 2 65"/>
          <p:cNvCxnSpPr>
            <a:stCxn id="19" idx="7"/>
            <a:endCxn id="16" idx="1"/>
          </p:cNvCxnSpPr>
          <p:nvPr/>
        </p:nvCxnSpPr>
        <p:spPr>
          <a:xfrm flipV="1">
            <a:off x="2304416" y="2060848"/>
            <a:ext cx="4967376" cy="14667"/>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68" name="Connettore 2 67"/>
          <p:cNvCxnSpPr>
            <a:stCxn id="19" idx="5"/>
            <a:endCxn id="29" idx="1"/>
          </p:cNvCxnSpPr>
          <p:nvPr/>
        </p:nvCxnSpPr>
        <p:spPr>
          <a:xfrm>
            <a:off x="2304416" y="5028721"/>
            <a:ext cx="1475496" cy="10002"/>
          </a:xfrm>
          <a:prstGeom prst="straightConnector1">
            <a:avLst/>
          </a:prstGeom>
          <a:ln>
            <a:solidFill>
              <a:srgbClr val="FF0000"/>
            </a:solidFill>
            <a:tailEnd type="arrow"/>
          </a:ln>
        </p:spPr>
        <p:style>
          <a:lnRef idx="3">
            <a:schemeClr val="accent1"/>
          </a:lnRef>
          <a:fillRef idx="0">
            <a:schemeClr val="accent1"/>
          </a:fillRef>
          <a:effectRef idx="2">
            <a:schemeClr val="accent1"/>
          </a:effectRef>
          <a:fontRef idx="minor">
            <a:schemeClr val="tx1"/>
          </a:fontRef>
        </p:style>
      </p:cxnSp>
      <p:cxnSp>
        <p:nvCxnSpPr>
          <p:cNvPr id="69" name="Connettore 2 68"/>
          <p:cNvCxnSpPr>
            <a:stCxn id="29" idx="3"/>
            <a:endCxn id="43" idx="1"/>
          </p:cNvCxnSpPr>
          <p:nvPr/>
        </p:nvCxnSpPr>
        <p:spPr>
          <a:xfrm flipV="1">
            <a:off x="6156176" y="5025814"/>
            <a:ext cx="1336576" cy="12909"/>
          </a:xfrm>
          <a:prstGeom prst="straightConnector1">
            <a:avLst/>
          </a:prstGeom>
          <a:ln>
            <a:solidFill>
              <a:srgbClr val="FF0000"/>
            </a:solidFill>
            <a:tailEnd type="arrow"/>
          </a:ln>
        </p:spPr>
        <p:style>
          <a:lnRef idx="3">
            <a:schemeClr val="accent1"/>
          </a:lnRef>
          <a:fillRef idx="0">
            <a:schemeClr val="accent1"/>
          </a:fillRef>
          <a:effectRef idx="2">
            <a:schemeClr val="accent1"/>
          </a:effectRef>
          <a:fontRef idx="minor">
            <a:schemeClr val="tx1"/>
          </a:fontRef>
        </p:style>
      </p:cxnSp>
      <p:pic>
        <p:nvPicPr>
          <p:cNvPr id="6" name="Segnaposto contenuto 4" descr="e-commerce.jpg"/>
          <p:cNvPicPr>
            <a:picLocks noGrp="1" noChangeAspect="1"/>
          </p:cNvPicPr>
          <p:nvPr>
            <p:ph idx="1"/>
          </p:nvPr>
        </p:nvPicPr>
        <p:blipFill>
          <a:blip r:embed="rId8" cstate="print"/>
          <a:stretch>
            <a:fillRect/>
          </a:stretch>
        </p:blipFill>
        <p:spPr>
          <a:xfrm>
            <a:off x="683568" y="1751918"/>
            <a:ext cx="833778" cy="720080"/>
          </a:xfrm>
        </p:spPr>
      </p:pic>
    </p:spTree>
  </p:cSld>
  <p:clrMapOvr>
    <a:masterClrMapping/>
  </p:clrMapOvr>
  <p:transition advTm="35631"/>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395536" y="0"/>
            <a:ext cx="8229600" cy="1143000"/>
          </a:xfrm>
        </p:spPr>
        <p:txBody>
          <a:bodyPr/>
          <a:lstStyle/>
          <a:p>
            <a:r>
              <a:rPr lang="it-IT" dirty="0" smtClean="0"/>
              <a:t>Estrazione dei termini dal testo</a:t>
            </a:r>
            <a:endParaRPr lang="it-IT" dirty="0"/>
          </a:p>
        </p:txBody>
      </p:sp>
      <p:cxnSp>
        <p:nvCxnSpPr>
          <p:cNvPr id="9" name="Forma 53"/>
          <p:cNvCxnSpPr>
            <a:stCxn id="70" idx="3"/>
            <a:endCxn id="30" idx="1"/>
          </p:cNvCxnSpPr>
          <p:nvPr/>
        </p:nvCxnSpPr>
        <p:spPr>
          <a:xfrm flipV="1">
            <a:off x="2165523" y="2116307"/>
            <a:ext cx="4638725" cy="37447"/>
          </a:xfrm>
          <a:prstGeom prst="curvedConnector3">
            <a:avLst>
              <a:gd name="adj1" fmla="val 50000"/>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2" name="Forma 53"/>
          <p:cNvCxnSpPr>
            <a:stCxn id="73" idx="3"/>
            <a:endCxn id="37" idx="1"/>
          </p:cNvCxnSpPr>
          <p:nvPr/>
        </p:nvCxnSpPr>
        <p:spPr>
          <a:xfrm flipV="1">
            <a:off x="2339752" y="3155777"/>
            <a:ext cx="3312368" cy="1290971"/>
          </a:xfrm>
          <a:prstGeom prst="curvedConnector3">
            <a:avLst>
              <a:gd name="adj1" fmla="val 50000"/>
            </a:avLst>
          </a:prstGeom>
          <a:ln>
            <a:solidFill>
              <a:srgbClr val="FF0000"/>
            </a:solidFill>
            <a:tailEnd type="arrow"/>
          </a:ln>
        </p:spPr>
        <p:style>
          <a:lnRef idx="3">
            <a:schemeClr val="accent1"/>
          </a:lnRef>
          <a:fillRef idx="0">
            <a:schemeClr val="accent1"/>
          </a:fillRef>
          <a:effectRef idx="2">
            <a:schemeClr val="accent1"/>
          </a:effectRef>
          <a:fontRef idx="minor">
            <a:schemeClr val="tx1"/>
          </a:fontRef>
        </p:style>
      </p:cxnSp>
      <p:cxnSp>
        <p:nvCxnSpPr>
          <p:cNvPr id="15" name="Forma 53"/>
          <p:cNvCxnSpPr>
            <a:stCxn id="73" idx="3"/>
            <a:endCxn id="38" idx="1"/>
          </p:cNvCxnSpPr>
          <p:nvPr/>
        </p:nvCxnSpPr>
        <p:spPr>
          <a:xfrm flipV="1">
            <a:off x="2339752" y="4019873"/>
            <a:ext cx="3312368" cy="426875"/>
          </a:xfrm>
          <a:prstGeom prst="curvedConnector3">
            <a:avLst>
              <a:gd name="adj1" fmla="val 50000"/>
            </a:avLst>
          </a:prstGeom>
          <a:ln>
            <a:solidFill>
              <a:srgbClr val="FF0000"/>
            </a:solidFill>
            <a:tailEnd type="arrow"/>
          </a:ln>
        </p:spPr>
        <p:style>
          <a:lnRef idx="3">
            <a:schemeClr val="accent1"/>
          </a:lnRef>
          <a:fillRef idx="0">
            <a:schemeClr val="accent1"/>
          </a:fillRef>
          <a:effectRef idx="2">
            <a:schemeClr val="accent1"/>
          </a:effectRef>
          <a:fontRef idx="minor">
            <a:schemeClr val="tx1"/>
          </a:fontRef>
        </p:style>
      </p:cxnSp>
      <p:cxnSp>
        <p:nvCxnSpPr>
          <p:cNvPr id="18" name="Forma 53"/>
          <p:cNvCxnSpPr>
            <a:stCxn id="73" idx="3"/>
            <a:endCxn id="39" idx="1"/>
          </p:cNvCxnSpPr>
          <p:nvPr/>
        </p:nvCxnSpPr>
        <p:spPr>
          <a:xfrm>
            <a:off x="2339752" y="4446748"/>
            <a:ext cx="3312368" cy="365213"/>
          </a:xfrm>
          <a:prstGeom prst="curvedConnector3">
            <a:avLst>
              <a:gd name="adj1" fmla="val 50000"/>
            </a:avLst>
          </a:prstGeom>
          <a:ln>
            <a:solidFill>
              <a:srgbClr val="FF0000"/>
            </a:solidFill>
            <a:tailEnd type="arrow"/>
          </a:ln>
        </p:spPr>
        <p:style>
          <a:lnRef idx="3">
            <a:schemeClr val="accent1"/>
          </a:lnRef>
          <a:fillRef idx="0">
            <a:schemeClr val="accent1"/>
          </a:fillRef>
          <a:effectRef idx="2">
            <a:schemeClr val="accent1"/>
          </a:effectRef>
          <a:fontRef idx="minor">
            <a:schemeClr val="tx1"/>
          </a:fontRef>
        </p:style>
      </p:cxnSp>
      <p:cxnSp>
        <p:nvCxnSpPr>
          <p:cNvPr id="24" name="Forma 53"/>
          <p:cNvCxnSpPr>
            <a:stCxn id="73" idx="3"/>
            <a:endCxn id="40" idx="1"/>
          </p:cNvCxnSpPr>
          <p:nvPr/>
        </p:nvCxnSpPr>
        <p:spPr>
          <a:xfrm>
            <a:off x="2339752" y="4446748"/>
            <a:ext cx="3312368" cy="1229309"/>
          </a:xfrm>
          <a:prstGeom prst="curvedConnector3">
            <a:avLst>
              <a:gd name="adj1" fmla="val 50000"/>
            </a:avLst>
          </a:prstGeom>
          <a:ln>
            <a:solidFill>
              <a:srgbClr val="FF0000"/>
            </a:solidFill>
            <a:tailEnd type="arrow"/>
          </a:ln>
        </p:spPr>
        <p:style>
          <a:lnRef idx="3">
            <a:schemeClr val="accent1"/>
          </a:lnRef>
          <a:fillRef idx="0">
            <a:schemeClr val="accent1"/>
          </a:fillRef>
          <a:effectRef idx="2">
            <a:schemeClr val="accent1"/>
          </a:effectRef>
          <a:fontRef idx="minor">
            <a:schemeClr val="tx1"/>
          </a:fontRef>
        </p:style>
      </p:cxnSp>
      <p:sp>
        <p:nvSpPr>
          <p:cNvPr id="30" name="CasellaDiTesto 29"/>
          <p:cNvSpPr txBox="1"/>
          <p:nvPr/>
        </p:nvSpPr>
        <p:spPr>
          <a:xfrm>
            <a:off x="6804248" y="1700808"/>
            <a:ext cx="1728192" cy="83099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it-IT" sz="2400" b="1" dirty="0" smtClean="0">
                <a:solidFill>
                  <a:schemeClr val="accent1">
                    <a:lumMod val="75000"/>
                  </a:schemeClr>
                </a:solidFill>
              </a:rPr>
              <a:t>Termini rilevanti</a:t>
            </a:r>
            <a:endParaRPr lang="it-IT" sz="2400" b="1" dirty="0">
              <a:solidFill>
                <a:schemeClr val="accent1">
                  <a:lumMod val="75000"/>
                </a:schemeClr>
              </a:solidFill>
            </a:endParaRPr>
          </a:p>
        </p:txBody>
      </p:sp>
      <p:sp>
        <p:nvSpPr>
          <p:cNvPr id="32" name="CasellaDiTesto 31"/>
          <p:cNvSpPr txBox="1"/>
          <p:nvPr/>
        </p:nvSpPr>
        <p:spPr>
          <a:xfrm>
            <a:off x="3491880" y="1556792"/>
            <a:ext cx="2304256" cy="461665"/>
          </a:xfrm>
          <a:prstGeom prst="rect">
            <a:avLst/>
          </a:prstGeom>
          <a:noFill/>
        </p:spPr>
        <p:txBody>
          <a:bodyPr wrap="square" rtlCol="0">
            <a:spAutoFit/>
          </a:bodyPr>
          <a:lstStyle/>
          <a:p>
            <a:pPr algn="ctr"/>
            <a:r>
              <a:rPr lang="it-IT" sz="2400" b="1" dirty="0" smtClean="0">
                <a:solidFill>
                  <a:schemeClr val="accent1">
                    <a:lumMod val="75000"/>
                  </a:schemeClr>
                </a:solidFill>
              </a:rPr>
              <a:t>Libreria </a:t>
            </a:r>
            <a:r>
              <a:rPr lang="it-IT" sz="2400" b="1" dirty="0" err="1" smtClean="0">
                <a:solidFill>
                  <a:schemeClr val="accent1">
                    <a:lumMod val="75000"/>
                  </a:schemeClr>
                </a:solidFill>
              </a:rPr>
              <a:t>Python</a:t>
            </a:r>
            <a:endParaRPr lang="it-IT" sz="2400" b="1" dirty="0">
              <a:solidFill>
                <a:schemeClr val="accent1">
                  <a:lumMod val="75000"/>
                </a:schemeClr>
              </a:solidFill>
            </a:endParaRPr>
          </a:p>
        </p:txBody>
      </p:sp>
      <p:sp>
        <p:nvSpPr>
          <p:cNvPr id="37" name="CasellaDiTesto 36"/>
          <p:cNvSpPr txBox="1"/>
          <p:nvPr/>
        </p:nvSpPr>
        <p:spPr>
          <a:xfrm>
            <a:off x="5652120" y="2924944"/>
            <a:ext cx="2088232" cy="461665"/>
          </a:xfrm>
          <a:prstGeom prst="rect">
            <a:avLst/>
          </a:prstGeom>
          <a:ln>
            <a:solidFill>
              <a:srgbClr val="FF000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it-IT" sz="2400" b="1" dirty="0" smtClean="0">
                <a:solidFill>
                  <a:srgbClr val="FF0000"/>
                </a:solidFill>
              </a:rPr>
              <a:t>Classi </a:t>
            </a:r>
            <a:r>
              <a:rPr lang="it-IT" sz="2400" b="1" dirty="0" err="1" smtClean="0">
                <a:solidFill>
                  <a:srgbClr val="FF0000"/>
                </a:solidFill>
              </a:rPr>
              <a:t>IPTC*</a:t>
            </a:r>
            <a:endParaRPr lang="it-IT" sz="2400" b="1" dirty="0">
              <a:solidFill>
                <a:srgbClr val="FF0000"/>
              </a:solidFill>
            </a:endParaRPr>
          </a:p>
        </p:txBody>
      </p:sp>
      <p:sp>
        <p:nvSpPr>
          <p:cNvPr id="38" name="CasellaDiTesto 37"/>
          <p:cNvSpPr txBox="1"/>
          <p:nvPr/>
        </p:nvSpPr>
        <p:spPr>
          <a:xfrm>
            <a:off x="5652120" y="3789040"/>
            <a:ext cx="2088232" cy="461665"/>
          </a:xfrm>
          <a:prstGeom prst="rect">
            <a:avLst/>
          </a:prstGeom>
          <a:ln>
            <a:solidFill>
              <a:srgbClr val="FF000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it-IT" sz="2400" b="1" dirty="0" smtClean="0">
                <a:solidFill>
                  <a:srgbClr val="FF0000"/>
                </a:solidFill>
              </a:rPr>
              <a:t>ENTITIES</a:t>
            </a:r>
            <a:endParaRPr lang="it-IT" sz="2400" b="1" dirty="0">
              <a:solidFill>
                <a:srgbClr val="FF0000"/>
              </a:solidFill>
            </a:endParaRPr>
          </a:p>
        </p:txBody>
      </p:sp>
      <p:sp>
        <p:nvSpPr>
          <p:cNvPr id="39" name="CasellaDiTesto 38"/>
          <p:cNvSpPr txBox="1"/>
          <p:nvPr/>
        </p:nvSpPr>
        <p:spPr>
          <a:xfrm>
            <a:off x="5652120" y="4581128"/>
            <a:ext cx="2088232" cy="461665"/>
          </a:xfrm>
          <a:prstGeom prst="rect">
            <a:avLst/>
          </a:prstGeom>
          <a:ln>
            <a:solidFill>
              <a:srgbClr val="FF000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it-IT" sz="2400" b="1" dirty="0" smtClean="0">
                <a:solidFill>
                  <a:srgbClr val="FF0000"/>
                </a:solidFill>
              </a:rPr>
              <a:t>DOMAINS</a:t>
            </a:r>
            <a:endParaRPr lang="it-IT" sz="2400" b="1" dirty="0">
              <a:solidFill>
                <a:srgbClr val="FF0000"/>
              </a:solidFill>
            </a:endParaRPr>
          </a:p>
        </p:txBody>
      </p:sp>
      <p:sp>
        <p:nvSpPr>
          <p:cNvPr id="40" name="CasellaDiTesto 39"/>
          <p:cNvSpPr txBox="1"/>
          <p:nvPr/>
        </p:nvSpPr>
        <p:spPr>
          <a:xfrm>
            <a:off x="5652120" y="5445224"/>
            <a:ext cx="2520280" cy="461665"/>
          </a:xfrm>
          <a:prstGeom prst="rect">
            <a:avLst/>
          </a:prstGeom>
          <a:ln>
            <a:solidFill>
              <a:srgbClr val="FF000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it-IT" sz="2400" b="1" dirty="0" smtClean="0">
                <a:solidFill>
                  <a:srgbClr val="FF0000"/>
                </a:solidFill>
              </a:rPr>
              <a:t>MAINLEMMAS</a:t>
            </a:r>
            <a:endParaRPr lang="it-IT" sz="2400" b="1" dirty="0">
              <a:solidFill>
                <a:srgbClr val="FF0000"/>
              </a:solidFill>
            </a:endParaRPr>
          </a:p>
        </p:txBody>
      </p:sp>
      <p:pic>
        <p:nvPicPr>
          <p:cNvPr id="70" name="Immagine 69" descr="txt.png"/>
          <p:cNvPicPr>
            <a:picLocks noChangeAspect="1"/>
          </p:cNvPicPr>
          <p:nvPr/>
        </p:nvPicPr>
        <p:blipFill>
          <a:blip r:embed="rId3" cstate="print"/>
          <a:stretch>
            <a:fillRect/>
          </a:stretch>
        </p:blipFill>
        <p:spPr>
          <a:xfrm>
            <a:off x="395536" y="1268760"/>
            <a:ext cx="1769987" cy="1769987"/>
          </a:xfrm>
          <a:prstGeom prst="rect">
            <a:avLst/>
          </a:prstGeom>
        </p:spPr>
      </p:pic>
      <p:pic>
        <p:nvPicPr>
          <p:cNvPr id="71" name="Immagine 70" descr="html.png"/>
          <p:cNvPicPr>
            <a:picLocks noChangeAspect="1"/>
          </p:cNvPicPr>
          <p:nvPr/>
        </p:nvPicPr>
        <p:blipFill>
          <a:blip r:embed="rId4" cstate="print"/>
          <a:stretch>
            <a:fillRect/>
          </a:stretch>
        </p:blipFill>
        <p:spPr>
          <a:xfrm>
            <a:off x="1475656" y="980728"/>
            <a:ext cx="792088" cy="792088"/>
          </a:xfrm>
          <a:prstGeom prst="rect">
            <a:avLst/>
          </a:prstGeom>
        </p:spPr>
      </p:pic>
      <p:pic>
        <p:nvPicPr>
          <p:cNvPr id="73" name="Immagine 72" descr="xml.png"/>
          <p:cNvPicPr>
            <a:picLocks noChangeAspect="1"/>
          </p:cNvPicPr>
          <p:nvPr/>
        </p:nvPicPr>
        <p:blipFill>
          <a:blip r:embed="rId5" cstate="print"/>
          <a:stretch>
            <a:fillRect/>
          </a:stretch>
        </p:blipFill>
        <p:spPr>
          <a:xfrm>
            <a:off x="467544" y="3429000"/>
            <a:ext cx="1872208" cy="2035495"/>
          </a:xfrm>
          <a:prstGeom prst="rect">
            <a:avLst/>
          </a:prstGeom>
        </p:spPr>
      </p:pic>
      <p:sp>
        <p:nvSpPr>
          <p:cNvPr id="19" name="CasellaDiTesto 18"/>
          <p:cNvSpPr txBox="1"/>
          <p:nvPr/>
        </p:nvSpPr>
        <p:spPr>
          <a:xfrm rot="19663059">
            <a:off x="2716133" y="3034195"/>
            <a:ext cx="1728192" cy="830997"/>
          </a:xfrm>
          <a:prstGeom prst="rect">
            <a:avLst/>
          </a:prstGeom>
          <a:noFill/>
        </p:spPr>
        <p:txBody>
          <a:bodyPr wrap="square" rtlCol="0">
            <a:spAutoFit/>
          </a:bodyPr>
          <a:lstStyle/>
          <a:p>
            <a:pPr algn="ctr"/>
            <a:r>
              <a:rPr lang="it-IT" sz="2400" b="1" dirty="0" smtClean="0">
                <a:solidFill>
                  <a:srgbClr val="FF0000"/>
                </a:solidFill>
              </a:rPr>
              <a:t>Espressioni regolari</a:t>
            </a:r>
            <a:endParaRPr lang="it-IT" sz="2400" b="1" dirty="0">
              <a:solidFill>
                <a:srgbClr val="FF0000"/>
              </a:solidFill>
            </a:endParaRPr>
          </a:p>
        </p:txBody>
      </p:sp>
      <p:sp>
        <p:nvSpPr>
          <p:cNvPr id="20" name="CasellaDiTesto 19"/>
          <p:cNvSpPr txBox="1"/>
          <p:nvPr/>
        </p:nvSpPr>
        <p:spPr>
          <a:xfrm>
            <a:off x="4932040" y="6093296"/>
            <a:ext cx="4211960" cy="553998"/>
          </a:xfrm>
          <a:prstGeom prst="rect">
            <a:avLst/>
          </a:prstGeom>
          <a:noFill/>
        </p:spPr>
        <p:txBody>
          <a:bodyPr wrap="square" rtlCol="0">
            <a:spAutoFit/>
          </a:bodyPr>
          <a:lstStyle/>
          <a:p>
            <a:r>
              <a:rPr lang="it-IT" dirty="0" err="1" smtClean="0"/>
              <a:t>*Internation</a:t>
            </a:r>
            <a:r>
              <a:rPr lang="it-IT" dirty="0" smtClean="0"/>
              <a:t> Press </a:t>
            </a:r>
            <a:r>
              <a:rPr lang="it-IT" dirty="0" err="1" smtClean="0"/>
              <a:t>Telecomunication</a:t>
            </a:r>
            <a:r>
              <a:rPr lang="it-IT" dirty="0" smtClean="0"/>
              <a:t> </a:t>
            </a:r>
            <a:r>
              <a:rPr lang="it-IT" dirty="0" err="1" smtClean="0"/>
              <a:t>Council</a:t>
            </a:r>
            <a:endParaRPr lang="it-IT" dirty="0" smtClean="0"/>
          </a:p>
          <a:p>
            <a:r>
              <a:rPr lang="it-IT" dirty="0" smtClean="0"/>
              <a:t>http://cv.iptc.org/newscodes/mediatopic</a:t>
            </a:r>
            <a:endParaRPr lang="it-IT" dirty="0"/>
          </a:p>
        </p:txBody>
      </p:sp>
    </p:spTree>
  </p:cSld>
  <p:clrMapOvr>
    <a:masterClrMapping/>
  </p:clrMapOvr>
  <p:transition advTm="5106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539552" y="0"/>
            <a:ext cx="8229600" cy="1143000"/>
          </a:xfrm>
        </p:spPr>
        <p:txBody>
          <a:bodyPr/>
          <a:lstStyle/>
          <a:p>
            <a:r>
              <a:rPr lang="it-IT" dirty="0" smtClean="0"/>
              <a:t>Generazione dei glossari dei termini</a:t>
            </a:r>
            <a:endParaRPr lang="it-IT" dirty="0"/>
          </a:p>
        </p:txBody>
      </p:sp>
      <p:sp>
        <p:nvSpPr>
          <p:cNvPr id="5" name="CasellaDiTesto 4"/>
          <p:cNvSpPr txBox="1"/>
          <p:nvPr/>
        </p:nvSpPr>
        <p:spPr>
          <a:xfrm>
            <a:off x="683568" y="1412777"/>
            <a:ext cx="1152128" cy="70788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it-IT" sz="2000" b="1" dirty="0" smtClean="0">
                <a:solidFill>
                  <a:schemeClr val="accent1">
                    <a:lumMod val="75000"/>
                  </a:schemeClr>
                </a:solidFill>
              </a:rPr>
              <a:t>Termini rilevanti</a:t>
            </a:r>
            <a:endParaRPr lang="it-IT" sz="2000" b="1" dirty="0">
              <a:solidFill>
                <a:schemeClr val="accent1">
                  <a:lumMod val="75000"/>
                </a:schemeClr>
              </a:solidFill>
            </a:endParaRPr>
          </a:p>
        </p:txBody>
      </p:sp>
      <p:pic>
        <p:nvPicPr>
          <p:cNvPr id="6" name="Immagine 5" descr="utente.png"/>
          <p:cNvPicPr>
            <a:picLocks noChangeAspect="1"/>
          </p:cNvPicPr>
          <p:nvPr/>
        </p:nvPicPr>
        <p:blipFill>
          <a:blip r:embed="rId3" cstate="print"/>
          <a:stretch>
            <a:fillRect/>
          </a:stretch>
        </p:blipFill>
        <p:spPr>
          <a:xfrm>
            <a:off x="1619672" y="1916832"/>
            <a:ext cx="529221" cy="529221"/>
          </a:xfrm>
          <a:prstGeom prst="rect">
            <a:avLst/>
          </a:prstGeom>
        </p:spPr>
      </p:pic>
      <p:sp>
        <p:nvSpPr>
          <p:cNvPr id="7" name="CasellaDiTesto 6"/>
          <p:cNvSpPr txBox="1"/>
          <p:nvPr/>
        </p:nvSpPr>
        <p:spPr>
          <a:xfrm>
            <a:off x="2555776" y="1412776"/>
            <a:ext cx="1224136" cy="70788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it-IT" sz="2000" b="1" dirty="0" smtClean="0">
                <a:solidFill>
                  <a:schemeClr val="accent1">
                    <a:lumMod val="75000"/>
                  </a:schemeClr>
                </a:solidFill>
              </a:rPr>
              <a:t>Termini rilevanti</a:t>
            </a:r>
            <a:endParaRPr lang="it-IT" sz="2000" b="1" dirty="0">
              <a:solidFill>
                <a:schemeClr val="accent1">
                  <a:lumMod val="75000"/>
                </a:schemeClr>
              </a:solidFill>
            </a:endParaRPr>
          </a:p>
        </p:txBody>
      </p:sp>
      <p:pic>
        <p:nvPicPr>
          <p:cNvPr id="8" name="Segnaposto contenuto 4" descr="e-commerce.jpg"/>
          <p:cNvPicPr>
            <a:picLocks noGrp="1" noChangeAspect="1"/>
          </p:cNvPicPr>
          <p:nvPr>
            <p:ph idx="1"/>
          </p:nvPr>
        </p:nvPicPr>
        <p:blipFill>
          <a:blip r:embed="rId4" cstate="print"/>
          <a:stretch>
            <a:fillRect/>
          </a:stretch>
        </p:blipFill>
        <p:spPr>
          <a:xfrm>
            <a:off x="3635896" y="1772816"/>
            <a:ext cx="583644" cy="504056"/>
          </a:xfrm>
        </p:spPr>
      </p:pic>
      <p:pic>
        <p:nvPicPr>
          <p:cNvPr id="9" name="Immagine 8" descr="html.png"/>
          <p:cNvPicPr>
            <a:picLocks noChangeAspect="1"/>
          </p:cNvPicPr>
          <p:nvPr/>
        </p:nvPicPr>
        <p:blipFill>
          <a:blip r:embed="rId5" cstate="print"/>
          <a:stretch>
            <a:fillRect/>
          </a:stretch>
        </p:blipFill>
        <p:spPr>
          <a:xfrm>
            <a:off x="251520" y="908720"/>
            <a:ext cx="648072" cy="648072"/>
          </a:xfrm>
          <a:prstGeom prst="rect">
            <a:avLst/>
          </a:prstGeom>
        </p:spPr>
      </p:pic>
      <p:pic>
        <p:nvPicPr>
          <p:cNvPr id="10" name="Immagine 9" descr="html.png"/>
          <p:cNvPicPr>
            <a:picLocks noChangeAspect="1"/>
          </p:cNvPicPr>
          <p:nvPr/>
        </p:nvPicPr>
        <p:blipFill>
          <a:blip r:embed="rId5" cstate="print"/>
          <a:stretch>
            <a:fillRect/>
          </a:stretch>
        </p:blipFill>
        <p:spPr>
          <a:xfrm>
            <a:off x="2123728" y="980728"/>
            <a:ext cx="648072" cy="648072"/>
          </a:xfrm>
          <a:prstGeom prst="rect">
            <a:avLst/>
          </a:prstGeom>
        </p:spPr>
      </p:pic>
      <p:sp>
        <p:nvSpPr>
          <p:cNvPr id="11" name="CasellaDiTesto 10"/>
          <p:cNvSpPr txBox="1"/>
          <p:nvPr/>
        </p:nvSpPr>
        <p:spPr>
          <a:xfrm>
            <a:off x="4716016" y="1268760"/>
            <a:ext cx="1512168" cy="1785104"/>
          </a:xfrm>
          <a:prstGeom prst="rect">
            <a:avLst/>
          </a:prstGeom>
          <a:ln>
            <a:solidFill>
              <a:srgbClr val="FF000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it-IT" sz="2000" b="1" dirty="0" smtClean="0">
                <a:solidFill>
                  <a:srgbClr val="FF0000"/>
                </a:solidFill>
              </a:rPr>
              <a:t>Termini rilevanti</a:t>
            </a:r>
          </a:p>
          <a:p>
            <a:pPr algn="ctr"/>
            <a:r>
              <a:rPr lang="it-IT" sz="1800" dirty="0" err="1" smtClean="0">
                <a:solidFill>
                  <a:srgbClr val="FF0000"/>
                </a:solidFill>
              </a:rPr>
              <a:t>Entities</a:t>
            </a:r>
            <a:endParaRPr lang="it-IT" sz="1800" dirty="0" smtClean="0">
              <a:solidFill>
                <a:srgbClr val="FF0000"/>
              </a:solidFill>
            </a:endParaRPr>
          </a:p>
          <a:p>
            <a:pPr algn="ctr"/>
            <a:r>
              <a:rPr lang="it-IT" sz="1800" dirty="0" err="1" smtClean="0">
                <a:solidFill>
                  <a:srgbClr val="FF0000"/>
                </a:solidFill>
              </a:rPr>
              <a:t>Domains</a:t>
            </a:r>
            <a:endParaRPr lang="it-IT" sz="1800" dirty="0" smtClean="0">
              <a:solidFill>
                <a:srgbClr val="FF0000"/>
              </a:solidFill>
            </a:endParaRPr>
          </a:p>
          <a:p>
            <a:pPr algn="ctr"/>
            <a:r>
              <a:rPr lang="it-IT" sz="1800" dirty="0" err="1" smtClean="0">
                <a:solidFill>
                  <a:srgbClr val="FF0000"/>
                </a:solidFill>
              </a:rPr>
              <a:t>Mainlemmas</a:t>
            </a:r>
            <a:endParaRPr lang="it-IT" sz="1800" dirty="0" smtClean="0">
              <a:solidFill>
                <a:srgbClr val="FF0000"/>
              </a:solidFill>
            </a:endParaRPr>
          </a:p>
          <a:p>
            <a:pPr algn="ctr"/>
            <a:endParaRPr lang="it-IT" sz="1600" b="1" dirty="0">
              <a:solidFill>
                <a:srgbClr val="FF0000"/>
              </a:solidFill>
            </a:endParaRPr>
          </a:p>
        </p:txBody>
      </p:sp>
      <p:pic>
        <p:nvPicPr>
          <p:cNvPr id="12" name="Immagine 11" descr="utente.png"/>
          <p:cNvPicPr>
            <a:picLocks noChangeAspect="1"/>
          </p:cNvPicPr>
          <p:nvPr/>
        </p:nvPicPr>
        <p:blipFill>
          <a:blip r:embed="rId3" cstate="print"/>
          <a:stretch>
            <a:fillRect/>
          </a:stretch>
        </p:blipFill>
        <p:spPr>
          <a:xfrm>
            <a:off x="5940152" y="2708920"/>
            <a:ext cx="529221" cy="529221"/>
          </a:xfrm>
          <a:prstGeom prst="rect">
            <a:avLst/>
          </a:prstGeom>
        </p:spPr>
      </p:pic>
      <p:sp>
        <p:nvSpPr>
          <p:cNvPr id="13" name="CasellaDiTesto 12"/>
          <p:cNvSpPr txBox="1"/>
          <p:nvPr/>
        </p:nvSpPr>
        <p:spPr>
          <a:xfrm>
            <a:off x="6660232" y="1268760"/>
            <a:ext cx="1584176" cy="1785104"/>
          </a:xfrm>
          <a:prstGeom prst="rect">
            <a:avLst/>
          </a:prstGeom>
          <a:ln>
            <a:solidFill>
              <a:srgbClr val="FF000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it-IT" sz="2000" b="1" dirty="0" smtClean="0">
                <a:solidFill>
                  <a:srgbClr val="FF0000"/>
                </a:solidFill>
              </a:rPr>
              <a:t>Termini rilevanti</a:t>
            </a:r>
          </a:p>
          <a:p>
            <a:pPr algn="ctr"/>
            <a:r>
              <a:rPr lang="it-IT" sz="1800" dirty="0" err="1" smtClean="0">
                <a:solidFill>
                  <a:srgbClr val="FF0000"/>
                </a:solidFill>
              </a:rPr>
              <a:t>Entities</a:t>
            </a:r>
            <a:endParaRPr lang="it-IT" sz="1800" dirty="0" smtClean="0">
              <a:solidFill>
                <a:srgbClr val="FF0000"/>
              </a:solidFill>
            </a:endParaRPr>
          </a:p>
          <a:p>
            <a:pPr algn="ctr"/>
            <a:r>
              <a:rPr lang="it-IT" sz="1800" dirty="0" err="1" smtClean="0">
                <a:solidFill>
                  <a:srgbClr val="FF0000"/>
                </a:solidFill>
              </a:rPr>
              <a:t>Domains</a:t>
            </a:r>
            <a:endParaRPr lang="it-IT" sz="1800" dirty="0" smtClean="0">
              <a:solidFill>
                <a:srgbClr val="FF0000"/>
              </a:solidFill>
            </a:endParaRPr>
          </a:p>
          <a:p>
            <a:pPr algn="ctr"/>
            <a:r>
              <a:rPr lang="it-IT" sz="1800" dirty="0" err="1" smtClean="0">
                <a:solidFill>
                  <a:srgbClr val="FF0000"/>
                </a:solidFill>
              </a:rPr>
              <a:t>Mainlemmas</a:t>
            </a:r>
            <a:endParaRPr lang="it-IT" sz="1800" dirty="0" smtClean="0">
              <a:solidFill>
                <a:srgbClr val="FF0000"/>
              </a:solidFill>
            </a:endParaRPr>
          </a:p>
          <a:p>
            <a:pPr algn="ctr"/>
            <a:endParaRPr lang="it-IT" sz="1600" b="1" dirty="0">
              <a:solidFill>
                <a:srgbClr val="FF0000"/>
              </a:solidFill>
            </a:endParaRPr>
          </a:p>
        </p:txBody>
      </p:sp>
      <p:pic>
        <p:nvPicPr>
          <p:cNvPr id="14" name="Segnaposto contenuto 4" descr="e-commerce.jpg"/>
          <p:cNvPicPr>
            <a:picLocks noChangeAspect="1"/>
          </p:cNvPicPr>
          <p:nvPr/>
        </p:nvPicPr>
        <p:blipFill>
          <a:blip r:embed="rId4" cstate="print"/>
          <a:stretch>
            <a:fillRect/>
          </a:stretch>
        </p:blipFill>
        <p:spPr>
          <a:xfrm>
            <a:off x="8100392" y="2780928"/>
            <a:ext cx="583644" cy="504056"/>
          </a:xfrm>
          <a:prstGeom prst="rect">
            <a:avLst/>
          </a:prstGeom>
        </p:spPr>
      </p:pic>
      <p:pic>
        <p:nvPicPr>
          <p:cNvPr id="17" name="Immagine 16" descr="xml.png"/>
          <p:cNvPicPr>
            <a:picLocks noChangeAspect="1"/>
          </p:cNvPicPr>
          <p:nvPr/>
        </p:nvPicPr>
        <p:blipFill>
          <a:blip r:embed="rId6" cstate="print"/>
          <a:stretch>
            <a:fillRect/>
          </a:stretch>
        </p:blipFill>
        <p:spPr>
          <a:xfrm>
            <a:off x="4355976" y="1124744"/>
            <a:ext cx="662316" cy="720080"/>
          </a:xfrm>
          <a:prstGeom prst="rect">
            <a:avLst/>
          </a:prstGeom>
        </p:spPr>
      </p:pic>
      <p:pic>
        <p:nvPicPr>
          <p:cNvPr id="19" name="Immagine 18" descr="xml.png"/>
          <p:cNvPicPr>
            <a:picLocks noChangeAspect="1"/>
          </p:cNvPicPr>
          <p:nvPr/>
        </p:nvPicPr>
        <p:blipFill>
          <a:blip r:embed="rId6" cstate="print"/>
          <a:stretch>
            <a:fillRect/>
          </a:stretch>
        </p:blipFill>
        <p:spPr>
          <a:xfrm>
            <a:off x="6372200" y="1052736"/>
            <a:ext cx="662316" cy="720080"/>
          </a:xfrm>
          <a:prstGeom prst="rect">
            <a:avLst/>
          </a:prstGeom>
        </p:spPr>
      </p:pic>
      <p:cxnSp>
        <p:nvCxnSpPr>
          <p:cNvPr id="21" name="Connettore 2 20"/>
          <p:cNvCxnSpPr>
            <a:stCxn id="5" idx="2"/>
            <a:endCxn id="41" idx="0"/>
          </p:cNvCxnSpPr>
          <p:nvPr/>
        </p:nvCxnSpPr>
        <p:spPr>
          <a:xfrm>
            <a:off x="1259632" y="2120663"/>
            <a:ext cx="0" cy="1380345"/>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22" name="Connettore 2 21"/>
          <p:cNvCxnSpPr>
            <a:stCxn id="7" idx="2"/>
            <a:endCxn id="39" idx="0"/>
          </p:cNvCxnSpPr>
          <p:nvPr/>
        </p:nvCxnSpPr>
        <p:spPr>
          <a:xfrm>
            <a:off x="3167844" y="2120662"/>
            <a:ext cx="36004" cy="1380346"/>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25" name="Connettore 2 24"/>
          <p:cNvCxnSpPr>
            <a:stCxn id="11" idx="2"/>
            <a:endCxn id="33" idx="0"/>
          </p:cNvCxnSpPr>
          <p:nvPr/>
        </p:nvCxnSpPr>
        <p:spPr>
          <a:xfrm>
            <a:off x="5472100" y="3053864"/>
            <a:ext cx="0" cy="447144"/>
          </a:xfrm>
          <a:prstGeom prst="straightConnector1">
            <a:avLst/>
          </a:prstGeom>
          <a:ln>
            <a:solidFill>
              <a:srgbClr val="FF0000"/>
            </a:solidFill>
            <a:tailEnd type="arrow"/>
          </a:ln>
        </p:spPr>
        <p:style>
          <a:lnRef idx="3">
            <a:schemeClr val="accent1"/>
          </a:lnRef>
          <a:fillRef idx="0">
            <a:schemeClr val="accent1"/>
          </a:fillRef>
          <a:effectRef idx="2">
            <a:schemeClr val="accent1"/>
          </a:effectRef>
          <a:fontRef idx="minor">
            <a:schemeClr val="tx1"/>
          </a:fontRef>
        </p:style>
      </p:cxnSp>
      <p:cxnSp>
        <p:nvCxnSpPr>
          <p:cNvPr id="29" name="Connettore 2 28"/>
          <p:cNvCxnSpPr>
            <a:stCxn id="13" idx="2"/>
            <a:endCxn id="36" idx="0"/>
          </p:cNvCxnSpPr>
          <p:nvPr/>
        </p:nvCxnSpPr>
        <p:spPr>
          <a:xfrm flipH="1">
            <a:off x="7416316" y="3053864"/>
            <a:ext cx="36004" cy="447144"/>
          </a:xfrm>
          <a:prstGeom prst="straightConnector1">
            <a:avLst/>
          </a:prstGeom>
          <a:ln>
            <a:solidFill>
              <a:srgbClr val="FF0000"/>
            </a:solidFill>
            <a:tailEnd type="arrow"/>
          </a:ln>
        </p:spPr>
        <p:style>
          <a:lnRef idx="3">
            <a:schemeClr val="accent1"/>
          </a:lnRef>
          <a:fillRef idx="0">
            <a:schemeClr val="accent1"/>
          </a:fillRef>
          <a:effectRef idx="2">
            <a:schemeClr val="accent1"/>
          </a:effectRef>
          <a:fontRef idx="minor">
            <a:schemeClr val="tx1"/>
          </a:fontRef>
        </p:style>
      </p:cxnSp>
      <p:sp>
        <p:nvSpPr>
          <p:cNvPr id="33" name="CasellaDiTesto 32"/>
          <p:cNvSpPr txBox="1"/>
          <p:nvPr/>
        </p:nvSpPr>
        <p:spPr>
          <a:xfrm>
            <a:off x="4644008" y="3501008"/>
            <a:ext cx="1656184" cy="707886"/>
          </a:xfrm>
          <a:prstGeom prst="rect">
            <a:avLst/>
          </a:prstGeom>
          <a:ln>
            <a:solidFill>
              <a:srgbClr val="FF000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it-IT" sz="2000" b="1" dirty="0" smtClean="0">
                <a:solidFill>
                  <a:srgbClr val="FF0000"/>
                </a:solidFill>
              </a:rPr>
              <a:t>Glossario</a:t>
            </a:r>
          </a:p>
          <a:p>
            <a:pPr algn="ctr"/>
            <a:r>
              <a:rPr lang="it-IT" sz="2000" b="1" dirty="0" smtClean="0">
                <a:solidFill>
                  <a:srgbClr val="FF0000"/>
                </a:solidFill>
              </a:rPr>
              <a:t>Profilo</a:t>
            </a:r>
            <a:endParaRPr lang="it-IT" sz="2000" b="1" dirty="0">
              <a:solidFill>
                <a:srgbClr val="FF0000"/>
              </a:solidFill>
            </a:endParaRPr>
          </a:p>
        </p:txBody>
      </p:sp>
      <p:sp>
        <p:nvSpPr>
          <p:cNvPr id="36" name="CasellaDiTesto 35"/>
          <p:cNvSpPr txBox="1"/>
          <p:nvPr/>
        </p:nvSpPr>
        <p:spPr>
          <a:xfrm>
            <a:off x="6588224" y="3501008"/>
            <a:ext cx="1656184" cy="707886"/>
          </a:xfrm>
          <a:prstGeom prst="rect">
            <a:avLst/>
          </a:prstGeom>
          <a:ln>
            <a:solidFill>
              <a:srgbClr val="FF000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it-IT" sz="2000" b="1" dirty="0" smtClean="0">
                <a:solidFill>
                  <a:srgbClr val="FF0000"/>
                </a:solidFill>
              </a:rPr>
              <a:t>Glossario</a:t>
            </a:r>
          </a:p>
          <a:p>
            <a:pPr algn="ctr"/>
            <a:r>
              <a:rPr lang="it-IT" sz="2000" b="1" dirty="0" smtClean="0">
                <a:solidFill>
                  <a:srgbClr val="FF0000"/>
                </a:solidFill>
              </a:rPr>
              <a:t>Pagine sito</a:t>
            </a:r>
            <a:endParaRPr lang="it-IT" sz="2000" b="1" dirty="0">
              <a:solidFill>
                <a:srgbClr val="FF0000"/>
              </a:solidFill>
            </a:endParaRPr>
          </a:p>
        </p:txBody>
      </p:sp>
      <p:sp>
        <p:nvSpPr>
          <p:cNvPr id="39" name="CasellaDiTesto 38"/>
          <p:cNvSpPr txBox="1"/>
          <p:nvPr/>
        </p:nvSpPr>
        <p:spPr>
          <a:xfrm>
            <a:off x="2483768" y="3501008"/>
            <a:ext cx="1440160" cy="707886"/>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it-IT" sz="2000" b="1" dirty="0" smtClean="0">
                <a:solidFill>
                  <a:srgbClr val="0070C0"/>
                </a:solidFill>
              </a:rPr>
              <a:t>Glossario</a:t>
            </a:r>
          </a:p>
          <a:p>
            <a:pPr algn="ctr"/>
            <a:r>
              <a:rPr lang="it-IT" sz="2000" b="1" dirty="0" smtClean="0">
                <a:solidFill>
                  <a:srgbClr val="0070C0"/>
                </a:solidFill>
              </a:rPr>
              <a:t>Pagine sito</a:t>
            </a:r>
            <a:endParaRPr lang="it-IT" sz="2000" b="1" dirty="0">
              <a:solidFill>
                <a:srgbClr val="0070C0"/>
              </a:solidFill>
            </a:endParaRPr>
          </a:p>
        </p:txBody>
      </p:sp>
      <p:sp>
        <p:nvSpPr>
          <p:cNvPr id="41" name="CasellaDiTesto 40"/>
          <p:cNvSpPr txBox="1"/>
          <p:nvPr/>
        </p:nvSpPr>
        <p:spPr>
          <a:xfrm>
            <a:off x="611560" y="3501008"/>
            <a:ext cx="1296144" cy="707886"/>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it-IT" sz="2000" b="1" dirty="0" smtClean="0">
                <a:solidFill>
                  <a:srgbClr val="0070C0"/>
                </a:solidFill>
              </a:rPr>
              <a:t>Glossario</a:t>
            </a:r>
          </a:p>
          <a:p>
            <a:pPr algn="ctr"/>
            <a:r>
              <a:rPr lang="it-IT" sz="2000" b="1" dirty="0" smtClean="0">
                <a:solidFill>
                  <a:srgbClr val="0070C0"/>
                </a:solidFill>
              </a:rPr>
              <a:t>Profilo</a:t>
            </a:r>
            <a:endParaRPr lang="it-IT" sz="2000" b="1" dirty="0">
              <a:solidFill>
                <a:srgbClr val="0070C0"/>
              </a:solidFill>
            </a:endParaRPr>
          </a:p>
        </p:txBody>
      </p:sp>
      <p:sp>
        <p:nvSpPr>
          <p:cNvPr id="52" name="CasellaDiTesto 51"/>
          <p:cNvSpPr txBox="1"/>
          <p:nvPr/>
        </p:nvSpPr>
        <p:spPr>
          <a:xfrm>
            <a:off x="3059832" y="5661248"/>
            <a:ext cx="2664296" cy="70788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it-IT" sz="2000" dirty="0" err="1" smtClean="0"/>
              <a:t>Array</a:t>
            </a:r>
            <a:r>
              <a:rPr lang="it-IT" sz="2000" dirty="0" smtClean="0"/>
              <a:t> </a:t>
            </a:r>
            <a:r>
              <a:rPr lang="it-IT" sz="2000" dirty="0" smtClean="0">
                <a:sym typeface="Wingdings" pitchFamily="2" charset="2"/>
              </a:rPr>
              <a:t></a:t>
            </a:r>
            <a:r>
              <a:rPr lang="it-IT" sz="2000" dirty="0" smtClean="0"/>
              <a:t>Termine, </a:t>
            </a:r>
            <a:r>
              <a:rPr lang="it-IT" sz="2000" b="1" dirty="0" smtClean="0"/>
              <a:t>TF</a:t>
            </a:r>
          </a:p>
          <a:p>
            <a:pPr algn="ctr"/>
            <a:r>
              <a:rPr lang="it-IT" sz="2000" dirty="0" err="1" smtClean="0"/>
              <a:t>Dict</a:t>
            </a:r>
            <a:r>
              <a:rPr lang="it-IT" sz="2000" dirty="0" smtClean="0">
                <a:sym typeface="Wingdings" pitchFamily="2" charset="2"/>
              </a:rPr>
              <a:t></a:t>
            </a:r>
            <a:r>
              <a:rPr lang="it-IT" sz="2000" dirty="0" smtClean="0"/>
              <a:t>Termine : </a:t>
            </a:r>
            <a:r>
              <a:rPr lang="it-IT" sz="2000" b="1" dirty="0" smtClean="0"/>
              <a:t>IDF</a:t>
            </a:r>
            <a:endParaRPr lang="it-IT" sz="2000" b="1" dirty="0"/>
          </a:p>
        </p:txBody>
      </p:sp>
      <p:cxnSp>
        <p:nvCxnSpPr>
          <p:cNvPr id="53" name="Forma 53"/>
          <p:cNvCxnSpPr>
            <a:stCxn id="41" idx="2"/>
            <a:endCxn id="52" idx="1"/>
          </p:cNvCxnSpPr>
          <p:nvPr/>
        </p:nvCxnSpPr>
        <p:spPr>
          <a:xfrm rot="16200000" flipH="1">
            <a:off x="1256584" y="4211942"/>
            <a:ext cx="1806297" cy="1800200"/>
          </a:xfrm>
          <a:prstGeom prst="curvedConnector2">
            <a:avLst/>
          </a:prstGeom>
          <a:ln>
            <a:tailEnd type="arrow"/>
          </a:ln>
        </p:spPr>
        <p:style>
          <a:lnRef idx="3">
            <a:schemeClr val="accent1"/>
          </a:lnRef>
          <a:fillRef idx="0">
            <a:schemeClr val="accent1"/>
          </a:fillRef>
          <a:effectRef idx="2">
            <a:schemeClr val="accent1"/>
          </a:effectRef>
          <a:fontRef idx="minor">
            <a:schemeClr val="tx1"/>
          </a:fontRef>
        </p:style>
      </p:cxnSp>
      <p:cxnSp>
        <p:nvCxnSpPr>
          <p:cNvPr id="56" name="Forma 53"/>
          <p:cNvCxnSpPr>
            <a:stCxn id="39" idx="2"/>
            <a:endCxn id="52" idx="0"/>
          </p:cNvCxnSpPr>
          <p:nvPr/>
        </p:nvCxnSpPr>
        <p:spPr>
          <a:xfrm rot="16200000" flipH="1">
            <a:off x="3071737" y="4341005"/>
            <a:ext cx="1452354" cy="1188132"/>
          </a:xfrm>
          <a:prstGeom prst="curvedConnector3">
            <a:avLst>
              <a:gd name="adj1" fmla="val 50000"/>
            </a:avLst>
          </a:prstGeom>
          <a:ln>
            <a:tailEnd type="arrow"/>
          </a:ln>
        </p:spPr>
        <p:style>
          <a:lnRef idx="3">
            <a:schemeClr val="accent1"/>
          </a:lnRef>
          <a:fillRef idx="0">
            <a:schemeClr val="accent1"/>
          </a:fillRef>
          <a:effectRef idx="2">
            <a:schemeClr val="accent1"/>
          </a:effectRef>
          <a:fontRef idx="minor">
            <a:schemeClr val="tx1"/>
          </a:fontRef>
        </p:style>
      </p:cxnSp>
      <p:cxnSp>
        <p:nvCxnSpPr>
          <p:cNvPr id="61" name="Forma 53"/>
          <p:cNvCxnSpPr>
            <a:stCxn id="33" idx="2"/>
            <a:endCxn id="52" idx="0"/>
          </p:cNvCxnSpPr>
          <p:nvPr/>
        </p:nvCxnSpPr>
        <p:spPr>
          <a:xfrm rot="5400000">
            <a:off x="4205863" y="4395011"/>
            <a:ext cx="1452354" cy="1080120"/>
          </a:xfrm>
          <a:prstGeom prst="curvedConnector3">
            <a:avLst>
              <a:gd name="adj1" fmla="val 50000"/>
            </a:avLst>
          </a:prstGeom>
          <a:ln>
            <a:solidFill>
              <a:srgbClr val="FF0000"/>
            </a:solidFill>
            <a:tailEnd type="arrow"/>
          </a:ln>
        </p:spPr>
        <p:style>
          <a:lnRef idx="3">
            <a:schemeClr val="accent1"/>
          </a:lnRef>
          <a:fillRef idx="0">
            <a:schemeClr val="accent1"/>
          </a:fillRef>
          <a:effectRef idx="2">
            <a:schemeClr val="accent1"/>
          </a:effectRef>
          <a:fontRef idx="minor">
            <a:schemeClr val="tx1"/>
          </a:fontRef>
        </p:style>
      </p:cxnSp>
      <p:cxnSp>
        <p:nvCxnSpPr>
          <p:cNvPr id="64" name="Forma 53"/>
          <p:cNvCxnSpPr>
            <a:stCxn id="36" idx="2"/>
            <a:endCxn id="52" idx="3"/>
          </p:cNvCxnSpPr>
          <p:nvPr/>
        </p:nvCxnSpPr>
        <p:spPr>
          <a:xfrm rot="5400000">
            <a:off x="5667074" y="4265948"/>
            <a:ext cx="1806297" cy="1692188"/>
          </a:xfrm>
          <a:prstGeom prst="curvedConnector2">
            <a:avLst/>
          </a:prstGeom>
          <a:ln>
            <a:solidFill>
              <a:srgbClr val="FF0000"/>
            </a:solidFill>
            <a:tailEnd type="arrow"/>
          </a:ln>
        </p:spPr>
        <p:style>
          <a:lnRef idx="3">
            <a:schemeClr val="accent1"/>
          </a:lnRef>
          <a:fillRef idx="0">
            <a:schemeClr val="accent1"/>
          </a:fillRef>
          <a:effectRef idx="2">
            <a:schemeClr val="accent1"/>
          </a:effectRef>
          <a:fontRef idx="minor">
            <a:schemeClr val="tx1"/>
          </a:fontRef>
        </p:style>
      </p:cxnSp>
      <p:pic>
        <p:nvPicPr>
          <p:cNvPr id="71" name="Segnaposto contenuto 4" descr="e-commerce.jpg"/>
          <p:cNvPicPr>
            <a:picLocks noChangeAspect="1"/>
          </p:cNvPicPr>
          <p:nvPr/>
        </p:nvPicPr>
        <p:blipFill>
          <a:blip r:embed="rId4" cstate="print"/>
          <a:stretch>
            <a:fillRect/>
          </a:stretch>
        </p:blipFill>
        <p:spPr>
          <a:xfrm>
            <a:off x="8100392" y="4005064"/>
            <a:ext cx="583644" cy="504056"/>
          </a:xfrm>
          <a:prstGeom prst="rect">
            <a:avLst/>
          </a:prstGeom>
        </p:spPr>
      </p:pic>
      <p:pic>
        <p:nvPicPr>
          <p:cNvPr id="72" name="Segnaposto contenuto 4" descr="e-commerce.jpg"/>
          <p:cNvPicPr>
            <a:picLocks noChangeAspect="1"/>
          </p:cNvPicPr>
          <p:nvPr/>
        </p:nvPicPr>
        <p:blipFill>
          <a:blip r:embed="rId4" cstate="print"/>
          <a:stretch>
            <a:fillRect/>
          </a:stretch>
        </p:blipFill>
        <p:spPr>
          <a:xfrm>
            <a:off x="3779912" y="4077072"/>
            <a:ext cx="576064" cy="504056"/>
          </a:xfrm>
          <a:prstGeom prst="rect">
            <a:avLst/>
          </a:prstGeom>
        </p:spPr>
      </p:pic>
      <p:pic>
        <p:nvPicPr>
          <p:cNvPr id="73" name="Immagine 72" descr="utente.png"/>
          <p:cNvPicPr>
            <a:picLocks noChangeAspect="1"/>
          </p:cNvPicPr>
          <p:nvPr/>
        </p:nvPicPr>
        <p:blipFill>
          <a:blip r:embed="rId3" cstate="print"/>
          <a:stretch>
            <a:fillRect/>
          </a:stretch>
        </p:blipFill>
        <p:spPr>
          <a:xfrm>
            <a:off x="5940152" y="3933056"/>
            <a:ext cx="529221" cy="529221"/>
          </a:xfrm>
          <a:prstGeom prst="rect">
            <a:avLst/>
          </a:prstGeom>
        </p:spPr>
      </p:pic>
      <p:pic>
        <p:nvPicPr>
          <p:cNvPr id="74" name="Immagine 73" descr="utente.png"/>
          <p:cNvPicPr>
            <a:picLocks noChangeAspect="1"/>
          </p:cNvPicPr>
          <p:nvPr/>
        </p:nvPicPr>
        <p:blipFill>
          <a:blip r:embed="rId3" cstate="print"/>
          <a:stretch>
            <a:fillRect/>
          </a:stretch>
        </p:blipFill>
        <p:spPr>
          <a:xfrm>
            <a:off x="1619672" y="3933056"/>
            <a:ext cx="529221" cy="529221"/>
          </a:xfrm>
          <a:prstGeom prst="rect">
            <a:avLst/>
          </a:prstGeom>
        </p:spPr>
      </p:pic>
      <p:sp>
        <p:nvSpPr>
          <p:cNvPr id="34" name="CasellaDiTesto 33"/>
          <p:cNvSpPr txBox="1"/>
          <p:nvPr/>
        </p:nvSpPr>
        <p:spPr>
          <a:xfrm>
            <a:off x="4644008" y="5301208"/>
            <a:ext cx="1224136" cy="400110"/>
          </a:xfrm>
          <a:prstGeom prst="rect">
            <a:avLst/>
          </a:prstGeom>
          <a:noFill/>
        </p:spPr>
        <p:txBody>
          <a:bodyPr wrap="square" rtlCol="0">
            <a:spAutoFit/>
          </a:bodyPr>
          <a:lstStyle/>
          <a:p>
            <a:r>
              <a:rPr lang="it-IT" sz="2000" dirty="0" smtClean="0"/>
              <a:t>Struttura</a:t>
            </a:r>
            <a:endParaRPr lang="it-IT" sz="2000" dirty="0"/>
          </a:p>
        </p:txBody>
      </p:sp>
    </p:spTree>
  </p:cSld>
  <p:clrMapOvr>
    <a:masterClrMapping/>
  </p:clrMapOvr>
  <p:transition advTm="18408"/>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539552" y="0"/>
            <a:ext cx="8229600" cy="1143000"/>
          </a:xfrm>
        </p:spPr>
        <p:txBody>
          <a:bodyPr/>
          <a:lstStyle/>
          <a:p>
            <a:r>
              <a:rPr lang="it-IT" dirty="0" smtClean="0"/>
              <a:t>Generazione degli </a:t>
            </a:r>
            <a:r>
              <a:rPr lang="it-IT" dirty="0" err="1" smtClean="0"/>
              <a:t>Inverted</a:t>
            </a:r>
            <a:r>
              <a:rPr lang="it-IT" dirty="0" smtClean="0"/>
              <a:t> </a:t>
            </a:r>
            <a:r>
              <a:rPr lang="it-IT" dirty="0" err="1" smtClean="0"/>
              <a:t>Index</a:t>
            </a:r>
            <a:endParaRPr lang="it-IT" dirty="0"/>
          </a:p>
        </p:txBody>
      </p:sp>
      <p:sp>
        <p:nvSpPr>
          <p:cNvPr id="6" name="CasellaDiTesto 5"/>
          <p:cNvSpPr txBox="1"/>
          <p:nvPr/>
        </p:nvSpPr>
        <p:spPr>
          <a:xfrm>
            <a:off x="1331640" y="1340768"/>
            <a:ext cx="1440160" cy="707886"/>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it-IT" sz="2000" b="1" dirty="0" smtClean="0">
                <a:solidFill>
                  <a:srgbClr val="0070C0"/>
                </a:solidFill>
              </a:rPr>
              <a:t>Glossario</a:t>
            </a:r>
          </a:p>
          <a:p>
            <a:pPr algn="ctr"/>
            <a:r>
              <a:rPr lang="it-IT" sz="2000" b="1" dirty="0" smtClean="0">
                <a:solidFill>
                  <a:srgbClr val="0070C0"/>
                </a:solidFill>
              </a:rPr>
              <a:t>Pagine sito</a:t>
            </a:r>
            <a:endParaRPr lang="it-IT" sz="2000" b="1" dirty="0">
              <a:solidFill>
                <a:srgbClr val="0070C0"/>
              </a:solidFill>
            </a:endParaRPr>
          </a:p>
        </p:txBody>
      </p:sp>
      <p:sp>
        <p:nvSpPr>
          <p:cNvPr id="7" name="CasellaDiTesto 6"/>
          <p:cNvSpPr txBox="1"/>
          <p:nvPr/>
        </p:nvSpPr>
        <p:spPr>
          <a:xfrm>
            <a:off x="5652120" y="1196752"/>
            <a:ext cx="1656184" cy="707886"/>
          </a:xfrm>
          <a:prstGeom prst="rect">
            <a:avLst/>
          </a:prstGeom>
          <a:ln>
            <a:solidFill>
              <a:srgbClr val="FF000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it-IT" sz="2000" b="1" dirty="0" smtClean="0">
                <a:solidFill>
                  <a:srgbClr val="FF0000"/>
                </a:solidFill>
              </a:rPr>
              <a:t>Glossario</a:t>
            </a:r>
          </a:p>
          <a:p>
            <a:pPr algn="ctr"/>
            <a:r>
              <a:rPr lang="it-IT" sz="2000" b="1" dirty="0" smtClean="0">
                <a:solidFill>
                  <a:srgbClr val="FF0000"/>
                </a:solidFill>
              </a:rPr>
              <a:t>Pagine sito</a:t>
            </a:r>
            <a:endParaRPr lang="it-IT" sz="2000" b="1" dirty="0">
              <a:solidFill>
                <a:srgbClr val="FF0000"/>
              </a:solidFill>
            </a:endParaRPr>
          </a:p>
        </p:txBody>
      </p:sp>
      <p:cxnSp>
        <p:nvCxnSpPr>
          <p:cNvPr id="8" name="Connettore 2 7"/>
          <p:cNvCxnSpPr>
            <a:stCxn id="6" idx="2"/>
            <a:endCxn id="12" idx="0"/>
          </p:cNvCxnSpPr>
          <p:nvPr/>
        </p:nvCxnSpPr>
        <p:spPr>
          <a:xfrm>
            <a:off x="2051720" y="2048654"/>
            <a:ext cx="0" cy="1524362"/>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9" name="Connettore 2 8"/>
          <p:cNvCxnSpPr>
            <a:stCxn id="7" idx="2"/>
            <a:endCxn id="11" idx="0"/>
          </p:cNvCxnSpPr>
          <p:nvPr/>
        </p:nvCxnSpPr>
        <p:spPr>
          <a:xfrm>
            <a:off x="6480212" y="1904638"/>
            <a:ext cx="36004" cy="1740386"/>
          </a:xfrm>
          <a:prstGeom prst="straightConnector1">
            <a:avLst/>
          </a:prstGeom>
          <a:ln>
            <a:solidFill>
              <a:srgbClr val="FF0000"/>
            </a:solidFill>
            <a:tailEnd type="arrow"/>
          </a:ln>
        </p:spPr>
        <p:style>
          <a:lnRef idx="3">
            <a:schemeClr val="accent1"/>
          </a:lnRef>
          <a:fillRef idx="0">
            <a:schemeClr val="accent1"/>
          </a:fillRef>
          <a:effectRef idx="2">
            <a:schemeClr val="accent1"/>
          </a:effectRef>
          <a:fontRef idx="minor">
            <a:schemeClr val="tx1"/>
          </a:fontRef>
        </p:style>
      </p:cxnSp>
      <p:sp>
        <p:nvSpPr>
          <p:cNvPr id="10" name="CasellaDiTesto 9"/>
          <p:cNvSpPr txBox="1"/>
          <p:nvPr/>
        </p:nvSpPr>
        <p:spPr>
          <a:xfrm>
            <a:off x="2699792" y="4797152"/>
            <a:ext cx="3312368" cy="132343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it-IT" sz="2000" dirty="0" err="1" smtClean="0"/>
              <a:t>Dict</a:t>
            </a:r>
            <a:r>
              <a:rPr lang="it-IT" sz="2000" dirty="0" smtClean="0"/>
              <a:t> </a:t>
            </a:r>
            <a:r>
              <a:rPr lang="it-IT" sz="2000" dirty="0" smtClean="0">
                <a:sym typeface="Wingdings" pitchFamily="2" charset="2"/>
              </a:rPr>
              <a:t> Termine : </a:t>
            </a:r>
            <a:r>
              <a:rPr lang="it-IT" sz="2000" b="1" dirty="0" smtClean="0">
                <a:sym typeface="Wingdings" pitchFamily="2" charset="2"/>
              </a:rPr>
              <a:t>Documenti</a:t>
            </a:r>
          </a:p>
          <a:p>
            <a:r>
              <a:rPr lang="it-IT" sz="2000" dirty="0" err="1" smtClean="0">
                <a:sym typeface="Wingdings" pitchFamily="2" charset="2"/>
              </a:rPr>
              <a:t>Dict</a:t>
            </a:r>
            <a:r>
              <a:rPr lang="it-IT" sz="2000" dirty="0" smtClean="0">
                <a:sym typeface="Wingdings" pitchFamily="2" charset="2"/>
              </a:rPr>
              <a:t>  Termine : </a:t>
            </a:r>
            <a:r>
              <a:rPr lang="it-IT" sz="2000" b="1" dirty="0" smtClean="0">
                <a:sym typeface="Wingdings" pitchFamily="2" charset="2"/>
              </a:rPr>
              <a:t>TF</a:t>
            </a:r>
          </a:p>
          <a:p>
            <a:r>
              <a:rPr lang="it-IT" sz="2000" dirty="0" err="1" smtClean="0">
                <a:sym typeface="Wingdings" pitchFamily="2" charset="2"/>
              </a:rPr>
              <a:t>Dict</a:t>
            </a:r>
            <a:r>
              <a:rPr lang="it-IT" sz="2000" dirty="0" smtClean="0">
                <a:sym typeface="Wingdings" pitchFamily="2" charset="2"/>
              </a:rPr>
              <a:t>  Termine : </a:t>
            </a:r>
            <a:r>
              <a:rPr lang="it-IT" sz="2000" b="1" dirty="0" smtClean="0">
                <a:sym typeface="Wingdings" pitchFamily="2" charset="2"/>
              </a:rPr>
              <a:t>Sinonimi</a:t>
            </a:r>
          </a:p>
          <a:p>
            <a:r>
              <a:rPr lang="it-IT" sz="2000" dirty="0" err="1" smtClean="0">
                <a:sym typeface="Wingdings" pitchFamily="2" charset="2"/>
              </a:rPr>
              <a:t>Dict</a:t>
            </a:r>
            <a:r>
              <a:rPr lang="it-IT" sz="2000" dirty="0" smtClean="0">
                <a:sym typeface="Wingdings" pitchFamily="2" charset="2"/>
              </a:rPr>
              <a:t>  Termine : </a:t>
            </a:r>
            <a:r>
              <a:rPr lang="it-IT" sz="2000" b="1" dirty="0" smtClean="0">
                <a:sym typeface="Wingdings" pitchFamily="2" charset="2"/>
              </a:rPr>
              <a:t>Correlati</a:t>
            </a:r>
            <a:endParaRPr lang="it-IT" sz="2000" b="1" dirty="0" smtClean="0"/>
          </a:p>
        </p:txBody>
      </p:sp>
      <p:sp>
        <p:nvSpPr>
          <p:cNvPr id="11" name="CasellaDiTesto 10"/>
          <p:cNvSpPr txBox="1"/>
          <p:nvPr/>
        </p:nvSpPr>
        <p:spPr>
          <a:xfrm>
            <a:off x="5220072" y="3645024"/>
            <a:ext cx="2592288" cy="400110"/>
          </a:xfrm>
          <a:prstGeom prst="rect">
            <a:avLst/>
          </a:prstGeom>
          <a:ln>
            <a:solidFill>
              <a:srgbClr val="FF0000"/>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it-IT" sz="2000" b="1" dirty="0" err="1" smtClean="0">
                <a:solidFill>
                  <a:srgbClr val="FF0000"/>
                </a:solidFill>
              </a:rPr>
              <a:t>Inverted</a:t>
            </a:r>
            <a:r>
              <a:rPr lang="it-IT" sz="2000" b="1" dirty="0" smtClean="0">
                <a:solidFill>
                  <a:srgbClr val="FF0000"/>
                </a:solidFill>
              </a:rPr>
              <a:t> </a:t>
            </a:r>
            <a:r>
              <a:rPr lang="it-IT" sz="2000" b="1" dirty="0" err="1" smtClean="0">
                <a:solidFill>
                  <a:srgbClr val="FF0000"/>
                </a:solidFill>
              </a:rPr>
              <a:t>Index</a:t>
            </a:r>
            <a:endParaRPr lang="it-IT" sz="2000" b="1" dirty="0" smtClean="0">
              <a:solidFill>
                <a:srgbClr val="FF0000"/>
              </a:solidFill>
            </a:endParaRPr>
          </a:p>
        </p:txBody>
      </p:sp>
      <p:sp>
        <p:nvSpPr>
          <p:cNvPr id="12" name="CasellaDiTesto 11"/>
          <p:cNvSpPr txBox="1"/>
          <p:nvPr/>
        </p:nvSpPr>
        <p:spPr>
          <a:xfrm>
            <a:off x="755576" y="3573016"/>
            <a:ext cx="2592288" cy="40011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it-IT" sz="2000" b="1" dirty="0" err="1" smtClean="0">
                <a:solidFill>
                  <a:srgbClr val="0070C0"/>
                </a:solidFill>
              </a:rPr>
              <a:t>Inverted</a:t>
            </a:r>
            <a:r>
              <a:rPr lang="it-IT" sz="2000" b="1" dirty="0" smtClean="0">
                <a:solidFill>
                  <a:srgbClr val="0070C0"/>
                </a:solidFill>
              </a:rPr>
              <a:t> </a:t>
            </a:r>
            <a:r>
              <a:rPr lang="it-IT" sz="2000" b="1" dirty="0" err="1" smtClean="0">
                <a:solidFill>
                  <a:srgbClr val="0070C0"/>
                </a:solidFill>
              </a:rPr>
              <a:t>Index</a:t>
            </a:r>
            <a:endParaRPr lang="it-IT" sz="2000" b="1" dirty="0" smtClean="0">
              <a:solidFill>
                <a:srgbClr val="0070C0"/>
              </a:solidFill>
            </a:endParaRPr>
          </a:p>
        </p:txBody>
      </p:sp>
      <p:cxnSp>
        <p:nvCxnSpPr>
          <p:cNvPr id="13" name="Forma 53"/>
          <p:cNvCxnSpPr>
            <a:stCxn id="12" idx="2"/>
            <a:endCxn id="10" idx="1"/>
          </p:cNvCxnSpPr>
          <p:nvPr/>
        </p:nvCxnSpPr>
        <p:spPr>
          <a:xfrm rot="16200000" flipH="1">
            <a:off x="1632883" y="4391963"/>
            <a:ext cx="1485746" cy="648072"/>
          </a:xfrm>
          <a:prstGeom prst="curvedConnector2">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4" name="Forma 53"/>
          <p:cNvCxnSpPr>
            <a:stCxn id="11" idx="2"/>
            <a:endCxn id="10" idx="3"/>
          </p:cNvCxnSpPr>
          <p:nvPr/>
        </p:nvCxnSpPr>
        <p:spPr>
          <a:xfrm rot="5400000">
            <a:off x="5557319" y="4499975"/>
            <a:ext cx="1413738" cy="504056"/>
          </a:xfrm>
          <a:prstGeom prst="curvedConnector2">
            <a:avLst/>
          </a:prstGeom>
          <a:ln>
            <a:solidFill>
              <a:srgbClr val="FF0000"/>
            </a:solidFill>
            <a:tailEnd type="arrow"/>
          </a:ln>
        </p:spPr>
        <p:style>
          <a:lnRef idx="3">
            <a:schemeClr val="accent1"/>
          </a:lnRef>
          <a:fillRef idx="0">
            <a:schemeClr val="accent1"/>
          </a:fillRef>
          <a:effectRef idx="2">
            <a:schemeClr val="accent1"/>
          </a:effectRef>
          <a:fontRef idx="minor">
            <a:schemeClr val="tx1"/>
          </a:fontRef>
        </p:style>
      </p:cxnSp>
      <p:pic>
        <p:nvPicPr>
          <p:cNvPr id="29" name="Segnaposto contenuto 4" descr="e-commerce.jpg"/>
          <p:cNvPicPr>
            <a:picLocks noGrp="1" noChangeAspect="1"/>
          </p:cNvPicPr>
          <p:nvPr>
            <p:ph idx="1"/>
          </p:nvPr>
        </p:nvPicPr>
        <p:blipFill>
          <a:blip r:embed="rId3" cstate="print"/>
          <a:stretch>
            <a:fillRect/>
          </a:stretch>
        </p:blipFill>
        <p:spPr>
          <a:xfrm>
            <a:off x="2699792" y="1772816"/>
            <a:ext cx="583644" cy="504056"/>
          </a:xfrm>
        </p:spPr>
      </p:pic>
      <p:pic>
        <p:nvPicPr>
          <p:cNvPr id="30" name="Segnaposto contenuto 4" descr="e-commerce.jpg"/>
          <p:cNvPicPr>
            <a:picLocks noChangeAspect="1"/>
          </p:cNvPicPr>
          <p:nvPr/>
        </p:nvPicPr>
        <p:blipFill>
          <a:blip r:embed="rId3" cstate="print"/>
          <a:stretch>
            <a:fillRect/>
          </a:stretch>
        </p:blipFill>
        <p:spPr>
          <a:xfrm>
            <a:off x="7092280" y="1628800"/>
            <a:ext cx="583644" cy="504056"/>
          </a:xfrm>
          <a:prstGeom prst="rect">
            <a:avLst/>
          </a:prstGeom>
        </p:spPr>
      </p:pic>
      <p:pic>
        <p:nvPicPr>
          <p:cNvPr id="31" name="Segnaposto contenuto 4" descr="e-commerce.jpg"/>
          <p:cNvPicPr>
            <a:picLocks noChangeAspect="1"/>
          </p:cNvPicPr>
          <p:nvPr/>
        </p:nvPicPr>
        <p:blipFill>
          <a:blip r:embed="rId3" cstate="print"/>
          <a:stretch>
            <a:fillRect/>
          </a:stretch>
        </p:blipFill>
        <p:spPr>
          <a:xfrm>
            <a:off x="3059832" y="3789040"/>
            <a:ext cx="583644" cy="504056"/>
          </a:xfrm>
          <a:prstGeom prst="rect">
            <a:avLst/>
          </a:prstGeom>
        </p:spPr>
      </p:pic>
      <p:pic>
        <p:nvPicPr>
          <p:cNvPr id="32" name="Segnaposto contenuto 4" descr="e-commerce.jpg"/>
          <p:cNvPicPr>
            <a:picLocks noChangeAspect="1"/>
          </p:cNvPicPr>
          <p:nvPr/>
        </p:nvPicPr>
        <p:blipFill>
          <a:blip r:embed="rId3" cstate="print"/>
          <a:stretch>
            <a:fillRect/>
          </a:stretch>
        </p:blipFill>
        <p:spPr>
          <a:xfrm>
            <a:off x="7596336" y="3789040"/>
            <a:ext cx="583644" cy="504056"/>
          </a:xfrm>
          <a:prstGeom prst="rect">
            <a:avLst/>
          </a:prstGeom>
        </p:spPr>
      </p:pic>
      <p:sp>
        <p:nvSpPr>
          <p:cNvPr id="18" name="CasellaDiTesto 17"/>
          <p:cNvSpPr txBox="1"/>
          <p:nvPr/>
        </p:nvSpPr>
        <p:spPr>
          <a:xfrm>
            <a:off x="3779912" y="4365104"/>
            <a:ext cx="1224136" cy="400110"/>
          </a:xfrm>
          <a:prstGeom prst="rect">
            <a:avLst/>
          </a:prstGeom>
          <a:noFill/>
        </p:spPr>
        <p:txBody>
          <a:bodyPr wrap="square" rtlCol="0">
            <a:spAutoFit/>
          </a:bodyPr>
          <a:lstStyle/>
          <a:p>
            <a:r>
              <a:rPr lang="it-IT" sz="2000" dirty="0" smtClean="0"/>
              <a:t>Struttura</a:t>
            </a:r>
            <a:endParaRPr lang="it-IT" sz="2000" dirty="0"/>
          </a:p>
        </p:txBody>
      </p:sp>
    </p:spTree>
  </p:cSld>
  <p:clrMapOvr>
    <a:masterClrMapping/>
  </p:clrMapOvr>
  <p:transition advTm="22635"/>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iale">
  <a:themeElements>
    <a:clrScheme name="Equinozi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classico">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Vial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4255</TotalTime>
  <Words>3286</Words>
  <Application>Microsoft Office PowerPoint</Application>
  <PresentationFormat>Presentazione su schermo (4:3)</PresentationFormat>
  <Paragraphs>329</Paragraphs>
  <Slides>23</Slides>
  <Notes>23</Notes>
  <HiddenSlides>0</HiddenSlides>
  <MMClips>0</MMClips>
  <ScaleCrop>false</ScaleCrop>
  <HeadingPairs>
    <vt:vector size="4" baseType="variant">
      <vt:variant>
        <vt:lpstr>Tema</vt:lpstr>
      </vt:variant>
      <vt:variant>
        <vt:i4>1</vt:i4>
      </vt:variant>
      <vt:variant>
        <vt:lpstr>Titoli diapositive</vt:lpstr>
      </vt:variant>
      <vt:variant>
        <vt:i4>23</vt:i4>
      </vt:variant>
    </vt:vector>
  </HeadingPairs>
  <TitlesOfParts>
    <vt:vector size="24" baseType="lpstr">
      <vt:lpstr>Viale</vt:lpstr>
      <vt:lpstr>Realizzazione di un motore di ricerca semantico basato sul contesto</vt:lpstr>
      <vt:lpstr>Il Progetto AMBIT</vt:lpstr>
      <vt:lpstr>Obiettivo della tesi</vt:lpstr>
      <vt:lpstr>Scenario del motore di ricerca</vt:lpstr>
      <vt:lpstr>Realizzazione di un motore di ricerca semantico basato sul contesto</vt:lpstr>
      <vt:lpstr>Tipi di pagine web</vt:lpstr>
      <vt:lpstr>Estrazione dei termini dal testo</vt:lpstr>
      <vt:lpstr>Generazione dei glossari dei termini</vt:lpstr>
      <vt:lpstr>Generazione degli Inverted Index</vt:lpstr>
      <vt:lpstr>Scelta del numero di sinonimi e correlati</vt:lpstr>
      <vt:lpstr>Similarità - Modello Vettoriale Esteso *</vt:lpstr>
      <vt:lpstr>Similarità - Modello Vettoriale Esteso</vt:lpstr>
      <vt:lpstr>Similarità - Classi IPTC</vt:lpstr>
      <vt:lpstr>Ranking Fusion – Normalizzare score</vt:lpstr>
      <vt:lpstr>Ranking Fusion – Algoritmo pesato WE *</vt:lpstr>
      <vt:lpstr>Realizzazione di un motore di ricerca semantico basato sul contesto</vt:lpstr>
      <vt:lpstr>Set di dati</vt:lpstr>
      <vt:lpstr>Ranking delle pagine del sito di e-commerce per il profilo dell’ utente 1 alla ricerca di una TV</vt:lpstr>
      <vt:lpstr>Ranking delle pagine del sito di e-commerce per il profilo dell’ utente 2 interessato ai prodotti Sony</vt:lpstr>
      <vt:lpstr>Realizzazione di un motore di ricerca semantico basato sul contesto</vt:lpstr>
      <vt:lpstr>Conclusioni</vt:lpstr>
      <vt:lpstr>Sviluppi Futuri</vt:lpstr>
      <vt:lpstr>Diapositiva 23</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Marco</dc:creator>
  <cp:lastModifiedBy>Marco</cp:lastModifiedBy>
  <cp:revision>367</cp:revision>
  <dcterms:created xsi:type="dcterms:W3CDTF">2014-07-20T12:30:32Z</dcterms:created>
  <dcterms:modified xsi:type="dcterms:W3CDTF">2014-09-23T09:49:32Z</dcterms:modified>
</cp:coreProperties>
</file>