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7" r:id="rId5"/>
    <p:sldId id="256" r:id="rId6"/>
    <p:sldId id="260" r:id="rId7"/>
    <p:sldId id="263" r:id="rId8"/>
    <p:sldId id="261" r:id="rId9"/>
    <p:sldId id="262" r:id="rId10"/>
    <p:sldId id="268" r:id="rId11"/>
    <p:sldId id="265" r:id="rId12"/>
    <p:sldId id="264" r:id="rId13"/>
    <p:sldId id="266" r:id="rId14"/>
    <p:sldId id="267" r:id="rId15"/>
    <p:sldId id="269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E687BA22-CE0B-483D-96CF-E155B08A7D50}">
          <p14:sldIdLst>
            <p14:sldId id="257"/>
            <p14:sldId id="256"/>
            <p14:sldId id="260"/>
            <p14:sldId id="263"/>
            <p14:sldId id="261"/>
            <p14:sldId id="262"/>
            <p14:sldId id="268"/>
            <p14:sldId id="265"/>
            <p14:sldId id="264"/>
            <p14:sldId id="266"/>
            <p14:sldId id="267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  <a:srgbClr val="AA3131"/>
    <a:srgbClr val="B13838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4602AC-75C0-43DF-91CD-2D0590DBC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F4EBB93-DF2B-4937-B15E-1566C7371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07FD32-0507-42BE-A0A0-CC89EDD2B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3C2B-40F6-4482-8D18-F7A6DD5822D5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BBEC46-13C8-432A-AF14-96ACE07F5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9B740F-3F94-4750-8BCD-7409BD83D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775D-3A8F-4F93-ACD6-B21ECBA4A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118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EB105E-0928-464A-9BB8-F41B169BE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D3FD1A1-D3A4-48EE-BCB9-617EF6534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0E98DB-7A05-42BE-AE9C-F8C96973F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3C2B-40F6-4482-8D18-F7A6DD5822D5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388F10-1D55-439C-9762-D911D0AB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09252B-5996-4085-A390-147BCECE2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775D-3A8F-4F93-ACD6-B21ECBA4A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47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389A16D-ACF6-470B-943B-D83EA3CA6A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3382DB3-801E-4480-BA93-635D888D4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2B462D-637E-4A98-9E92-CBC3675FC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3C2B-40F6-4482-8D18-F7A6DD5822D5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3311FC-A60F-4067-BFBF-706F2ACEF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DBA282-9900-492D-82C0-FB7D943EC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775D-3A8F-4F93-ACD6-B21ECBA4A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84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FC252E-BC38-4C21-AA46-7302AEB67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DFDD15-CBA7-4B65-A934-86810019E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2F247E-2E9E-4FCA-B581-D6C713287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3C2B-40F6-4482-8D18-F7A6DD5822D5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E17DB8-8B48-4265-9576-01AD5AE92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AF5463-5BF1-4CFD-A4FF-901C1ED5B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775D-3A8F-4F93-ACD6-B21ECBA4A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754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6D6046-2A0F-4EF3-9B9A-E920ED98B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0D551C5-4381-41AB-8BA3-1F84CE7F2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E947E9-28A0-43F9-BA8D-B332DC678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3C2B-40F6-4482-8D18-F7A6DD5822D5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91E573-C6FF-446E-869F-A294D5A30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2494E6-8137-4A59-B32B-84A02A47C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775D-3A8F-4F93-ACD6-B21ECBA4A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357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B4EFB0-5A09-4CA3-9B95-DC439D36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415179-5F64-49B3-A8A0-0155B250AC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4F0908B-7D19-4D48-9880-5213EDC51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0D9FC15-ECAF-42C8-B5B8-BE87EB25F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3C2B-40F6-4482-8D18-F7A6DD5822D5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35E423F-9C51-492C-A4D7-29A0E59B6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06D11C9-46C0-4031-A9B4-00D0CD2BE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775D-3A8F-4F93-ACD6-B21ECBA4A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43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C0FB97-F95B-44ED-BA6F-D80829C3C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A123363-F324-4A93-98B2-71721EE8D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965CD99-8173-418B-B50C-674C82AF2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B0602A8-7E6F-42BB-8564-35213E1F3F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5A23110-A60B-4BF2-8002-AF7AEA0CD4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F6F0F89-448C-4D7E-A889-8D310FB6F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3C2B-40F6-4482-8D18-F7A6DD5822D5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C064DBC-0768-4AF1-8808-EFD508A93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FAC81BD-7426-41A6-B33A-2836633BD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775D-3A8F-4F93-ACD6-B21ECBA4A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413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350697-C586-49D5-9D09-50D0CA3EE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5A94A18-DC80-425A-B87A-C3A5D91F8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3C2B-40F6-4482-8D18-F7A6DD5822D5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DB95900-5A45-431D-8424-FA62793F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D5A9FD7-BD75-4AC1-B841-FA165AE6C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775D-3A8F-4F93-ACD6-B21ECBA4A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69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1F593BC-5B05-4D14-8A85-7275B93A6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3C2B-40F6-4482-8D18-F7A6DD5822D5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2C37647-24F7-4FC5-B8D0-82CD3DCC2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2019125-1247-42B9-A35D-B77CE3F35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775D-3A8F-4F93-ACD6-B21ECBA4A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24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FD1D50-B03B-4EBB-9D10-7A0D375CB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C9D2DC-9AAB-4324-B477-C85EE11A8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CC807B0-3664-444A-AEC3-71B2BBCFE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793703-0052-48DC-868D-12C46BB4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3C2B-40F6-4482-8D18-F7A6DD5822D5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B3C5798-25E6-43C9-AF4B-3D793750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DC18BD3-1EE3-4733-BB08-3F77FCEC2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775D-3A8F-4F93-ACD6-B21ECBA4A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95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184127-A291-4075-8A30-361F1CB3A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1E4743B-214B-45DD-8D7B-73B5D4D2CE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AA1037B-770C-463E-9A3B-242580955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BB937E6-81EC-4A99-ADCA-6B42B925A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3C2B-40F6-4482-8D18-F7A6DD5822D5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229621-2AF4-404D-92C3-2814F3975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606C69-3109-49D7-A771-CC5F5C856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775D-3A8F-4F93-ACD6-B21ECBA4A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837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0CFE9DF-3A98-4DE2-A362-063EA5511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55CA6CB-14E2-4F5C-9118-57970588C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F44E87-CF55-4A43-B09D-08CE361B9A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C3C2B-40F6-4482-8D18-F7A6DD5822D5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1F7018-534C-43B3-BE47-08C81852EB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955C09-9497-4406-96FB-57009B8F3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2775D-3A8F-4F93-ACD6-B21ECBA4A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841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88000"/>
                <a:satMod val="130000"/>
                <a:lumMod val="124000"/>
              </a:schemeClr>
            </a:gs>
            <a:gs pos="100000">
              <a:schemeClr val="bg1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561DA51B-69DC-4628-AB7C-22C056358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6337" y="2862262"/>
            <a:ext cx="9839325" cy="1133475"/>
          </a:xfrm>
        </p:spPr>
        <p:txBody>
          <a:bodyPr>
            <a:normAutofit/>
          </a:bodyPr>
          <a:lstStyle/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Personalizzazione di Contenuti Audiovisivi Attraverso Dati da Social Network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198D9E3-DB58-4B1E-A96A-A7DD22794024}"/>
              </a:ext>
            </a:extLst>
          </p:cNvPr>
          <p:cNvSpPr txBox="1"/>
          <p:nvPr/>
        </p:nvSpPr>
        <p:spPr>
          <a:xfrm>
            <a:off x="1176337" y="543579"/>
            <a:ext cx="9838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dirty="0">
                <a:latin typeface="Arial" panose="020B0604020202020204" pitchFamily="34" charset="0"/>
                <a:cs typeface="Arial" panose="020B0604020202020204" pitchFamily="34" charset="0"/>
              </a:rPr>
              <a:t>UNIVERSITA’ DEGLI STUDI DI MODENA E REGGIO EMILIA</a:t>
            </a:r>
            <a:endParaRPr lang="it-IT" sz="2500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16609F5-CD16-4A91-B2D7-A0349C61EDCB}"/>
              </a:ext>
            </a:extLst>
          </p:cNvPr>
          <p:cNvSpPr txBox="1"/>
          <p:nvPr/>
        </p:nvSpPr>
        <p:spPr>
          <a:xfrm>
            <a:off x="1176337" y="1271823"/>
            <a:ext cx="983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Dipartimento di Scienze Fisiche, Informatiche e Matematiche</a:t>
            </a:r>
            <a:endParaRPr lang="it-IT" sz="1600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FA71C59-B92A-451A-A9AE-2C488CCEA9C4}"/>
              </a:ext>
            </a:extLst>
          </p:cNvPr>
          <p:cNvSpPr txBox="1"/>
          <p:nvPr/>
        </p:nvSpPr>
        <p:spPr>
          <a:xfrm>
            <a:off x="1176337" y="1635703"/>
            <a:ext cx="983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Corso di Laurea in Informatica</a:t>
            </a:r>
            <a:endParaRPr lang="it-IT" sz="1600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BEEF899-4666-4195-B496-5BB2176948D5}"/>
              </a:ext>
            </a:extLst>
          </p:cNvPr>
          <p:cNvSpPr txBox="1"/>
          <p:nvPr/>
        </p:nvSpPr>
        <p:spPr>
          <a:xfrm>
            <a:off x="1176337" y="4883742"/>
            <a:ext cx="3622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/>
              <a:t>Candidato</a:t>
            </a:r>
            <a:r>
              <a:rPr lang="it-IT" dirty="0"/>
              <a:t>:</a:t>
            </a:r>
          </a:p>
          <a:p>
            <a:pPr algn="ctr"/>
            <a:r>
              <a:rPr lang="it-IT" dirty="0"/>
              <a:t>Alessandro Bedini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7203E68-0B49-4554-B0E2-98AB19B5C4D8}"/>
              </a:ext>
            </a:extLst>
          </p:cNvPr>
          <p:cNvSpPr txBox="1"/>
          <p:nvPr/>
        </p:nvSpPr>
        <p:spPr>
          <a:xfrm>
            <a:off x="7393235" y="4883741"/>
            <a:ext cx="3622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/>
              <a:t>Relatore</a:t>
            </a:r>
            <a:r>
              <a:rPr lang="it-IT" dirty="0"/>
              <a:t>:</a:t>
            </a:r>
          </a:p>
          <a:p>
            <a:pPr algn="ctr"/>
            <a:r>
              <a:rPr lang="it-IT" dirty="0"/>
              <a:t>Riccardo </a:t>
            </a:r>
            <a:r>
              <a:rPr lang="it-IT" dirty="0" err="1"/>
              <a:t>Martoglia</a:t>
            </a:r>
            <a:endParaRPr lang="it-IT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3079E63-E182-4CD5-B770-36E955E795A7}"/>
              </a:ext>
            </a:extLst>
          </p:cNvPr>
          <p:cNvSpPr txBox="1"/>
          <p:nvPr/>
        </p:nvSpPr>
        <p:spPr>
          <a:xfrm>
            <a:off x="4623539" y="5945089"/>
            <a:ext cx="2944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Anno Accademico 2019/2020</a:t>
            </a:r>
          </a:p>
        </p:txBody>
      </p:sp>
    </p:spTree>
    <p:extLst>
      <p:ext uri="{BB962C8B-B14F-4D97-AF65-F5344CB8AC3E}">
        <p14:creationId xmlns:p14="http://schemas.microsoft.com/office/powerpoint/2010/main" val="2623357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88000"/>
                <a:satMod val="130000"/>
                <a:lumMod val="124000"/>
              </a:schemeClr>
            </a:gs>
            <a:gs pos="100000">
              <a:schemeClr val="bg1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582451CD-11A4-44CB-99B1-F5C023FBB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1690688"/>
          </a:xfrm>
          <a:solidFill>
            <a:srgbClr val="9E0000">
              <a:alpha val="77000"/>
            </a:srgbClr>
          </a:solidFill>
        </p:spPr>
        <p:txBody>
          <a:bodyPr/>
          <a:lstStyle/>
          <a:p>
            <a:r>
              <a:rPr lang="it-IT" dirty="0"/>
              <a:t> </a:t>
            </a:r>
            <a:r>
              <a:rPr lang="it-IT" b="1" dirty="0">
                <a:solidFill>
                  <a:schemeClr val="bg2"/>
                </a:solidFill>
              </a:rPr>
              <a:t>Back-End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06BF336-1DD4-412D-A724-632E3BC7C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34075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t-IT" sz="3200" dirty="0"/>
              <a:t>Lambda-email</a:t>
            </a:r>
          </a:p>
          <a:p>
            <a:pPr lvl="1"/>
            <a:r>
              <a:rPr lang="it-IT" sz="2800" dirty="0"/>
              <a:t>Invio email tramite </a:t>
            </a:r>
            <a:r>
              <a:rPr lang="it-IT" sz="2800" b="1" dirty="0" err="1"/>
              <a:t>SendGrid</a:t>
            </a:r>
            <a:endParaRPr lang="it-IT" sz="2800" b="1" dirty="0"/>
          </a:p>
          <a:p>
            <a:pPr>
              <a:lnSpc>
                <a:spcPct val="150000"/>
              </a:lnSpc>
            </a:pPr>
            <a:r>
              <a:rPr lang="it-IT" sz="3200" dirty="0"/>
              <a:t>Lambda-create</a:t>
            </a:r>
          </a:p>
          <a:p>
            <a:pPr lvl="1"/>
            <a:r>
              <a:rPr lang="it-IT" sz="2800" dirty="0"/>
              <a:t>Comunica i dati alla </a:t>
            </a:r>
            <a:r>
              <a:rPr lang="it-IT" sz="2800" b="1" dirty="0" err="1"/>
              <a:t>Doxee</a:t>
            </a:r>
            <a:r>
              <a:rPr lang="it-IT" sz="2800" b="1" dirty="0"/>
              <a:t> Platform</a:t>
            </a:r>
          </a:p>
          <a:p>
            <a:pPr>
              <a:lnSpc>
                <a:spcPct val="150000"/>
              </a:lnSpc>
            </a:pPr>
            <a:r>
              <a:rPr lang="it-IT" sz="3200" dirty="0"/>
              <a:t>Lambda-proxy</a:t>
            </a:r>
          </a:p>
          <a:p>
            <a:pPr lvl="1"/>
            <a:r>
              <a:rPr lang="it-IT" sz="2800" b="1" dirty="0"/>
              <a:t>Rielabora l’HTML</a:t>
            </a:r>
            <a:r>
              <a:rPr lang="it-IT" sz="2800" dirty="0"/>
              <a:t> dei </a:t>
            </a:r>
            <a:r>
              <a:rPr lang="it-IT" sz="2800" dirty="0" err="1"/>
              <a:t>Pvideo</a:t>
            </a:r>
            <a:endParaRPr lang="it-IT" sz="2800" dirty="0"/>
          </a:p>
        </p:txBody>
      </p:sp>
      <p:pic>
        <p:nvPicPr>
          <p:cNvPr id="7" name="Segnaposto contenuto 2">
            <a:extLst>
              <a:ext uri="{FF2B5EF4-FFF2-40B4-BE49-F238E27FC236}">
                <a16:creationId xmlns:a16="http://schemas.microsoft.com/office/drawing/2014/main" id="{A459A8F6-45DF-4ACA-B00D-06E90A0A14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89" t="13496" b="24776"/>
          <a:stretch/>
        </p:blipFill>
        <p:spPr>
          <a:xfrm>
            <a:off x="6772275" y="3429000"/>
            <a:ext cx="5206224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015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88000"/>
                <a:satMod val="130000"/>
                <a:lumMod val="124000"/>
              </a:schemeClr>
            </a:gs>
            <a:gs pos="100000">
              <a:schemeClr val="bg1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582451CD-11A4-44CB-99B1-F5C023FBB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35168"/>
            <a:ext cx="12192000" cy="1690688"/>
          </a:xfrm>
          <a:solidFill>
            <a:srgbClr val="9E0000">
              <a:alpha val="77000"/>
            </a:srgbClr>
          </a:solidFill>
        </p:spPr>
        <p:txBody>
          <a:bodyPr/>
          <a:lstStyle/>
          <a:p>
            <a:r>
              <a:rPr lang="it-IT" dirty="0"/>
              <a:t> </a:t>
            </a:r>
            <a:r>
              <a:rPr lang="it-IT" b="1" dirty="0">
                <a:solidFill>
                  <a:schemeClr val="bg2"/>
                </a:solidFill>
              </a:rPr>
              <a:t>Conclusioni e sviluppi futuri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06BF336-1DD4-412D-A724-632E3BC7C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78619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3000" b="1" dirty="0">
                <a:solidFill>
                  <a:srgbClr val="B13838"/>
                </a:solidFill>
              </a:rPr>
              <a:t>Conclusioni</a:t>
            </a:r>
          </a:p>
          <a:p>
            <a:pPr>
              <a:lnSpc>
                <a:spcPct val="150000"/>
              </a:lnSpc>
            </a:pPr>
            <a:r>
              <a:rPr lang="it-IT" sz="3000" dirty="0"/>
              <a:t>Esito positivo del </a:t>
            </a:r>
            <a:r>
              <a:rPr lang="it-IT" sz="3000" dirty="0" err="1"/>
              <a:t>Proof</a:t>
            </a:r>
            <a:r>
              <a:rPr lang="it-IT" sz="3000" dirty="0"/>
              <a:t> of Concept</a:t>
            </a:r>
          </a:p>
          <a:p>
            <a:pPr>
              <a:lnSpc>
                <a:spcPct val="150000"/>
              </a:lnSpc>
            </a:pPr>
            <a:r>
              <a:rPr lang="it-IT" sz="3000" dirty="0"/>
              <a:t>Possibilità di creare video personalizzati con dati provenienti da social network</a:t>
            </a:r>
          </a:p>
          <a:p>
            <a:pPr>
              <a:lnSpc>
                <a:spcPct val="150000"/>
              </a:lnSpc>
            </a:pPr>
            <a:r>
              <a:rPr lang="it-IT" sz="3000" dirty="0"/>
              <a:t>Nuovo utilizzo per i </a:t>
            </a:r>
            <a:r>
              <a:rPr lang="it-IT" sz="3000" dirty="0" err="1"/>
              <a:t>Pvideo</a:t>
            </a:r>
            <a:endParaRPr lang="it-IT" sz="3000" dirty="0"/>
          </a:p>
          <a:p>
            <a:pPr>
              <a:lnSpc>
                <a:spcPct val="150000"/>
              </a:lnSpc>
            </a:pPr>
            <a:endParaRPr lang="it-IT" sz="2800" dirty="0"/>
          </a:p>
        </p:txBody>
      </p:sp>
      <p:sp>
        <p:nvSpPr>
          <p:cNvPr id="6" name="Segnaposto contenuto 4">
            <a:extLst>
              <a:ext uri="{FF2B5EF4-FFF2-40B4-BE49-F238E27FC236}">
                <a16:creationId xmlns:a16="http://schemas.microsoft.com/office/drawing/2014/main" id="{128EBE8A-DF55-4AA6-975D-545FB8B0EA16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it-IT" b="1" dirty="0">
                <a:solidFill>
                  <a:srgbClr val="B13838"/>
                </a:solidFill>
              </a:rPr>
              <a:t>Sviluppi futuri</a:t>
            </a:r>
          </a:p>
          <a:p>
            <a:pPr>
              <a:lnSpc>
                <a:spcPct val="150000"/>
              </a:lnSpc>
            </a:pPr>
            <a:r>
              <a:rPr lang="it-IT" dirty="0"/>
              <a:t>Funzionalità per l’eliminazione dei video creati</a:t>
            </a:r>
          </a:p>
          <a:p>
            <a:pPr>
              <a:lnSpc>
                <a:spcPct val="150000"/>
              </a:lnSpc>
            </a:pPr>
            <a:r>
              <a:rPr lang="it-IT" dirty="0"/>
              <a:t>Integrazione con altri social network</a:t>
            </a:r>
          </a:p>
          <a:p>
            <a:pPr>
              <a:lnSpc>
                <a:spcPct val="150000"/>
              </a:lnSpc>
            </a:pPr>
            <a:r>
              <a:rPr lang="it-IT" dirty="0"/>
              <a:t>Possibile cambio di scopo</a:t>
            </a:r>
          </a:p>
          <a:p>
            <a:pPr>
              <a:lnSpc>
                <a:spcPct val="150000"/>
              </a:lnSpc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8950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0000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AD9A3C-79EB-4D05-BF76-3FB4813F4871}"/>
              </a:ext>
            </a:extLst>
          </p:cNvPr>
          <p:cNvSpPr txBox="1"/>
          <p:nvPr/>
        </p:nvSpPr>
        <p:spPr>
          <a:xfrm>
            <a:off x="2776537" y="2659559"/>
            <a:ext cx="6638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>
                <a:solidFill>
                  <a:schemeClr val="bg1"/>
                </a:solidFill>
              </a:rPr>
              <a:t>GRAZIE PER L’ATTENZIONE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D5182D84-5F89-4961-B282-826B552615FF}"/>
              </a:ext>
            </a:extLst>
          </p:cNvPr>
          <p:cNvCxnSpPr/>
          <p:nvPr/>
        </p:nvCxnSpPr>
        <p:spPr>
          <a:xfrm>
            <a:off x="2566986" y="3448050"/>
            <a:ext cx="70580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187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88000"/>
                <a:satMod val="130000"/>
                <a:lumMod val="124000"/>
              </a:schemeClr>
            </a:gs>
            <a:gs pos="100000">
              <a:schemeClr val="bg1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582451CD-11A4-44CB-99B1-F5C023FBB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1690688"/>
          </a:xfrm>
          <a:solidFill>
            <a:srgbClr val="9E0000">
              <a:alpha val="77000"/>
            </a:srgbClr>
          </a:solidFill>
        </p:spPr>
        <p:txBody>
          <a:bodyPr/>
          <a:lstStyle/>
          <a:p>
            <a:r>
              <a:rPr lang="it-IT" dirty="0"/>
              <a:t> </a:t>
            </a:r>
            <a:r>
              <a:rPr lang="it-IT" b="1" dirty="0">
                <a:solidFill>
                  <a:schemeClr val="bg2"/>
                </a:solidFill>
              </a:rPr>
              <a:t>Introduzione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06BF336-1DD4-412D-A724-632E3BC7C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dirty="0" err="1"/>
              <a:t>Doxee</a:t>
            </a:r>
            <a:endParaRPr lang="it-IT" sz="3200" dirty="0"/>
          </a:p>
          <a:p>
            <a:pPr lvl="1"/>
            <a:r>
              <a:rPr lang="it-IT" sz="2800" dirty="0"/>
              <a:t>Customer Communications Management</a:t>
            </a:r>
          </a:p>
          <a:p>
            <a:pPr lvl="1"/>
            <a:r>
              <a:rPr lang="it-IT" sz="2800" dirty="0"/>
              <a:t>Digital Customer Experience</a:t>
            </a:r>
          </a:p>
          <a:p>
            <a:pPr lvl="1"/>
            <a:r>
              <a:rPr lang="it-IT" sz="2800" dirty="0"/>
              <a:t>Dematerializzazione (Digital </a:t>
            </a:r>
            <a:r>
              <a:rPr lang="it-IT" sz="2800" dirty="0" err="1"/>
              <a:t>Archiving</a:t>
            </a:r>
            <a:r>
              <a:rPr lang="it-IT" sz="2800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it-IT" sz="3200" dirty="0"/>
          </a:p>
          <a:p>
            <a:r>
              <a:rPr lang="it-IT" sz="3200" dirty="0"/>
              <a:t>Customer Experience</a:t>
            </a:r>
          </a:p>
          <a:p>
            <a:pPr marL="0" indent="0">
              <a:spcBef>
                <a:spcPts val="0"/>
              </a:spcBef>
              <a:buNone/>
            </a:pPr>
            <a:endParaRPr lang="it-IT" sz="3200" dirty="0"/>
          </a:p>
          <a:p>
            <a:r>
              <a:rPr lang="it-IT" sz="3200" dirty="0" err="1"/>
              <a:t>Doxee</a:t>
            </a:r>
            <a:r>
              <a:rPr lang="it-IT" sz="3200" dirty="0"/>
              <a:t> </a:t>
            </a:r>
            <a:r>
              <a:rPr lang="it-IT" sz="3200" dirty="0" err="1"/>
              <a:t>Pvideo</a:t>
            </a:r>
            <a:endParaRPr lang="it-IT" sz="3200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75CC2E5-DAF6-40EC-AE83-76B82E1C9E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3280" y1="46061" x2="28662" y2="58788"/>
                        <a14:foregroundMark x1="28662" y1="58788" x2="35350" y2="68182"/>
                        <a14:foregroundMark x1="35350" y1="68182" x2="42197" y2="57273"/>
                        <a14:foregroundMark x1="42197" y1="57273" x2="37261" y2="44848"/>
                        <a14:foregroundMark x1="37261" y1="44848" x2="33439" y2="45758"/>
                        <a14:foregroundMark x1="45860" y1="66970" x2="50318" y2="53939"/>
                        <a14:foregroundMark x1="50318" y1="53939" x2="47134" y2="45455"/>
                        <a14:foregroundMark x1="57484" y1="45455" x2="54140" y2="60303"/>
                        <a14:foregroundMark x1="54140" y1="60303" x2="56529" y2="66970"/>
                        <a14:foregroundMark x1="64013" y1="56364" x2="65446" y2="56061"/>
                        <a14:foregroundMark x1="79140" y1="56364" x2="79140" y2="56364"/>
                      </a14:backgroundRemoval>
                    </a14:imgEffect>
                  </a14:imgLayer>
                </a14:imgProps>
              </a:ext>
            </a:extLst>
          </a:blip>
          <a:srcRect l="9211" t="29231" r="8770" b="27693"/>
          <a:stretch/>
        </p:blipFill>
        <p:spPr>
          <a:xfrm>
            <a:off x="6447692" y="4822947"/>
            <a:ext cx="4906108" cy="135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63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88000"/>
                <a:satMod val="130000"/>
                <a:lumMod val="124000"/>
              </a:schemeClr>
            </a:gs>
            <a:gs pos="100000">
              <a:schemeClr val="bg1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582451CD-11A4-44CB-99B1-F5C023FBB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1690688"/>
          </a:xfrm>
          <a:solidFill>
            <a:srgbClr val="9E0000">
              <a:alpha val="77000"/>
            </a:srgbClr>
          </a:solidFill>
          <a:effectLst>
            <a:softEdge rad="12700"/>
          </a:effectLst>
        </p:spPr>
        <p:txBody>
          <a:bodyPr/>
          <a:lstStyle/>
          <a:p>
            <a:r>
              <a:rPr lang="it-IT" dirty="0"/>
              <a:t> </a:t>
            </a:r>
            <a:r>
              <a:rPr lang="it-IT" b="1" dirty="0">
                <a:solidFill>
                  <a:schemeClr val="bg2"/>
                </a:solidFill>
              </a:rPr>
              <a:t>Obiettivo</a:t>
            </a:r>
          </a:p>
        </p:txBody>
      </p:sp>
      <p:pic>
        <p:nvPicPr>
          <p:cNvPr id="2" name="Segnaposto contenuto 1">
            <a:extLst>
              <a:ext uri="{FF2B5EF4-FFF2-40B4-BE49-F238E27FC236}">
                <a16:creationId xmlns:a16="http://schemas.microsoft.com/office/drawing/2014/main" id="{7E65433B-09F8-4FE1-A424-D2C1216D00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6353" y="4770377"/>
            <a:ext cx="1609483" cy="160948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DC20163B-EC24-4DCD-B3CA-DD4D3E5E56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9414" y="4770377"/>
            <a:ext cx="2755631" cy="1603387"/>
          </a:xfrm>
          <a:prstGeom prst="rect">
            <a:avLst/>
          </a:prstGeom>
        </p:spPr>
      </p:pic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0846B06D-C72F-41DC-BCFC-EF4B2FA6FAC0}"/>
              </a:ext>
            </a:extLst>
          </p:cNvPr>
          <p:cNvCxnSpPr/>
          <p:nvPr/>
        </p:nvCxnSpPr>
        <p:spPr>
          <a:xfrm>
            <a:off x="5178425" y="5575118"/>
            <a:ext cx="1168400" cy="18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05646AD7-75B5-49F0-A504-47DF7D0F2F3E}"/>
              </a:ext>
            </a:extLst>
          </p:cNvPr>
          <p:cNvSpPr txBox="1">
            <a:spLocks/>
          </p:cNvSpPr>
          <p:nvPr/>
        </p:nvSpPr>
        <p:spPr>
          <a:xfrm>
            <a:off x="361950" y="966115"/>
            <a:ext cx="10801350" cy="4609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8EC0C1"/>
              </a:buClr>
              <a:buSzPct val="90000"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Proof</a:t>
            </a: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of Concept 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dell’integrazione di </a:t>
            </a:r>
            <a:r>
              <a:rPr kumimoji="0" lang="it-IT" sz="3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Doxee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Pvideo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e social network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8EC0C1"/>
              </a:buClr>
              <a:buSzPct val="9000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8EC0C1"/>
              </a:buClr>
              <a:buSzPct val="90000"/>
              <a:buFont typeface="Wingdings" panose="05000000000000000000" pitchFamily="2" charset="2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Utilizzo di Facebook come social network</a:t>
            </a:r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E8EE1D70-8EB8-4E64-97F6-0E7C614D3439}"/>
              </a:ext>
            </a:extLst>
          </p:cNvPr>
          <p:cNvSpPr/>
          <p:nvPr/>
        </p:nvSpPr>
        <p:spPr>
          <a:xfrm>
            <a:off x="5520309" y="3270617"/>
            <a:ext cx="484632" cy="641832"/>
          </a:xfrm>
          <a:prstGeom prst="downArrow">
            <a:avLst/>
          </a:prstGeom>
          <a:solidFill>
            <a:srgbClr val="AA3131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9989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88000"/>
                <a:satMod val="130000"/>
                <a:lumMod val="124000"/>
              </a:schemeClr>
            </a:gs>
            <a:gs pos="100000">
              <a:schemeClr val="bg1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582451CD-11A4-44CB-99B1-F5C023FBB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1690688"/>
          </a:xfrm>
          <a:solidFill>
            <a:srgbClr val="9E0000">
              <a:alpha val="77000"/>
            </a:srgbClr>
          </a:solidFill>
        </p:spPr>
        <p:txBody>
          <a:bodyPr/>
          <a:lstStyle/>
          <a:p>
            <a:r>
              <a:rPr lang="it-IT" dirty="0"/>
              <a:t> </a:t>
            </a:r>
            <a:r>
              <a:rPr lang="it-IT" b="1" dirty="0">
                <a:solidFill>
                  <a:schemeClr val="bg2"/>
                </a:solidFill>
              </a:rPr>
              <a:t>Tecnologie utilizzate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06BF336-1DD4-412D-A724-632E3BC7C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000" dirty="0"/>
              <a:t>Facebook API </a:t>
            </a:r>
            <a:r>
              <a:rPr lang="it-IT" sz="3000" dirty="0" err="1"/>
              <a:t>Graph</a:t>
            </a:r>
            <a:endParaRPr lang="it-IT" sz="3000" dirty="0"/>
          </a:p>
          <a:p>
            <a:r>
              <a:rPr lang="it-IT" sz="3000" dirty="0" err="1"/>
              <a:t>Angular</a:t>
            </a:r>
            <a:r>
              <a:rPr lang="it-IT" sz="3000" dirty="0"/>
              <a:t> e </a:t>
            </a:r>
            <a:r>
              <a:rPr lang="it-IT" sz="3000" dirty="0" err="1"/>
              <a:t>TypeScript</a:t>
            </a:r>
            <a:endParaRPr lang="it-IT" sz="3000" dirty="0"/>
          </a:p>
          <a:p>
            <a:r>
              <a:rPr lang="it-IT" sz="3000" dirty="0" err="1"/>
              <a:t>SendGrid</a:t>
            </a:r>
            <a:endParaRPr lang="it-IT" sz="3000" dirty="0"/>
          </a:p>
          <a:p>
            <a:r>
              <a:rPr lang="it-IT" sz="3000" dirty="0"/>
              <a:t>Amazon Web Services:</a:t>
            </a:r>
          </a:p>
          <a:p>
            <a:pPr lvl="1"/>
            <a:r>
              <a:rPr lang="it-IT" sz="3000" dirty="0"/>
              <a:t>Lambda</a:t>
            </a:r>
          </a:p>
          <a:p>
            <a:pPr lvl="1"/>
            <a:r>
              <a:rPr lang="it-IT" sz="3000" dirty="0"/>
              <a:t>Simple Storage Service (S3)</a:t>
            </a:r>
          </a:p>
          <a:p>
            <a:pPr lvl="1"/>
            <a:r>
              <a:rPr lang="it-IT" sz="3000" dirty="0" err="1"/>
              <a:t>CloudFront</a:t>
            </a:r>
            <a:endParaRPr lang="it-IT" sz="3000" dirty="0"/>
          </a:p>
          <a:p>
            <a:pPr lvl="1"/>
            <a:r>
              <a:rPr lang="it-IT" sz="3000" dirty="0"/>
              <a:t>API Gateway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B42DB62-5056-43AE-8FDE-5B051739BE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910" y="1690689"/>
            <a:ext cx="1987062" cy="1987062"/>
          </a:xfrm>
          <a:prstGeom prst="rect">
            <a:avLst/>
          </a:prstGeom>
        </p:spPr>
      </p:pic>
      <p:pic>
        <p:nvPicPr>
          <p:cNvPr id="9" name="Immagine 8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42984559-5AEE-4191-8917-C7608EBB0F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322" b="94253" l="4138" r="97241">
                        <a14:foregroundMark x1="25172" y1="31034" x2="25172" y2="31034"/>
                        <a14:foregroundMark x1="26897" y1="14368" x2="26207" y2="40230"/>
                        <a14:foregroundMark x1="23103" y1="8621" x2="7586" y2="6322"/>
                        <a14:foregroundMark x1="76552" y1="47126" x2="82980" y2="45509"/>
                        <a14:foregroundMark x1="85130" y1="29268" x2="81808" y2="24725"/>
                        <a14:foregroundMark x1="87580" y1="32617" x2="87181" y2="32072"/>
                        <a14:foregroundMark x1="94422" y1="41974" x2="90545" y2="36672"/>
                        <a14:foregroundMark x1="35172" y1="92529" x2="35172" y2="92529"/>
                        <a14:foregroundMark x1="30000" y1="89080" x2="47931" y2="94253"/>
                        <a14:foregroundMark x1="47931" y1="94253" x2="59655" y2="91954"/>
                        <a14:foregroundMark x1="84822" y1="81599" x2="51379" y2="92529"/>
                        <a14:foregroundMark x1="51379" y1="92529" x2="33448" y2="91954"/>
                        <a14:foregroundMark x1="33448" y1="91954" x2="4138" y2="70690"/>
                        <a14:foregroundMark x1="95565" y1="77499" x2="97150" y2="84105"/>
                        <a14:backgroundMark x1="16552" y1="37356" x2="16552" y2="37356"/>
                        <a14:backgroundMark x1="92414" y1="77011" x2="89655" y2="72989"/>
                        <a14:backgroundMark x1="87586" y1="70690" x2="95517" y2="77586"/>
                        <a14:backgroundMark x1="88276" y1="71839" x2="86552" y2="71264"/>
                        <a14:backgroundMark x1="91379" y1="71264" x2="85862" y2="68966"/>
                        <a14:backgroundMark x1="96897" y1="89655" x2="96897" y2="88506"/>
                        <a14:backgroundMark x1="97586" y1="87931" x2="97931" y2="85057"/>
                        <a14:backgroundMark x1="97586" y1="84483" x2="96207" y2="88506"/>
                        <a14:backgroundMark x1="86207" y1="33333" x2="81724" y2="44253"/>
                        <a14:backgroundMark x1="88276" y1="36207" x2="86207" y2="33333"/>
                        <a14:backgroundMark x1="96552" y1="42529" x2="95862" y2="43103"/>
                        <a14:backgroundMark x1="87586" y1="12644" x2="83448" y2="19540"/>
                        <a14:backgroundMark x1="81034" y1="19540" x2="87241" y2="9195"/>
                        <a14:backgroundMark x1="87586" y1="12069" x2="87241" y2="12069"/>
                        <a14:backgroundMark x1="86897" y1="10345" x2="90690" y2="11494"/>
                        <a14:backgroundMark x1="94483" y1="41954" x2="94828" y2="44828"/>
                        <a14:backgroundMark x1="86897" y1="32759" x2="87241" y2="373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971" y="4925891"/>
            <a:ext cx="2176829" cy="1251072"/>
          </a:xfrm>
          <a:prstGeom prst="rect">
            <a:avLst/>
          </a:prstGeom>
        </p:spPr>
      </p:pic>
      <p:pic>
        <p:nvPicPr>
          <p:cNvPr id="11" name="Immagine 10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DE660685-C6CB-47D0-A07D-5480904A7F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815" y="4486275"/>
            <a:ext cx="1690688" cy="1690688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3B3D9BCD-E0D3-478B-BF17-61F0D153B8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625" y="1735565"/>
            <a:ext cx="2738175" cy="143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230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88000"/>
                <a:satMod val="130000"/>
                <a:lumMod val="124000"/>
              </a:schemeClr>
            </a:gs>
            <a:gs pos="100000">
              <a:schemeClr val="bg1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582451CD-11A4-44CB-99B1-F5C023FBB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1690688"/>
          </a:xfrm>
          <a:solidFill>
            <a:srgbClr val="9E0000">
              <a:alpha val="77000"/>
            </a:srgbClr>
          </a:solidFill>
        </p:spPr>
        <p:txBody>
          <a:bodyPr/>
          <a:lstStyle/>
          <a:p>
            <a:r>
              <a:rPr lang="it-IT" dirty="0">
                <a:solidFill>
                  <a:schemeClr val="bg2"/>
                </a:solidFill>
              </a:rPr>
              <a:t> </a:t>
            </a:r>
            <a:r>
              <a:rPr lang="it-IT" b="1" dirty="0">
                <a:solidFill>
                  <a:schemeClr val="bg2"/>
                </a:solidFill>
              </a:rPr>
              <a:t>User Story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06BF336-1DD4-412D-A724-632E3BC7C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dirty="0"/>
              <a:t>Punto di partenza</a:t>
            </a:r>
          </a:p>
          <a:p>
            <a:endParaRPr lang="it-IT" sz="3200" dirty="0"/>
          </a:p>
          <a:p>
            <a:r>
              <a:rPr lang="it-IT" sz="3200" dirty="0"/>
              <a:t>Definizione delle User Story:</a:t>
            </a:r>
          </a:p>
          <a:p>
            <a:pPr lvl="1"/>
            <a:r>
              <a:rPr lang="it-IT" sz="2800" dirty="0"/>
              <a:t>Spiegazione informale di una funzionalità del software</a:t>
            </a:r>
          </a:p>
          <a:p>
            <a:pPr marL="457200" lvl="1" indent="0">
              <a:buNone/>
            </a:pPr>
            <a:endParaRPr lang="it-IT" sz="2800" dirty="0"/>
          </a:p>
        </p:txBody>
      </p:sp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A9533F59-1A58-48AA-BE5D-2A0D8CED8F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770" y="4599486"/>
            <a:ext cx="6218459" cy="157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466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88000"/>
                <a:satMod val="130000"/>
                <a:lumMod val="124000"/>
              </a:schemeClr>
            </a:gs>
            <a:gs pos="100000">
              <a:schemeClr val="bg1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582451CD-11A4-44CB-99B1-F5C023FBB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1690688"/>
          </a:xfrm>
          <a:solidFill>
            <a:srgbClr val="9E0000">
              <a:alpha val="77000"/>
            </a:srgbClr>
          </a:solidFill>
        </p:spPr>
        <p:txBody>
          <a:bodyPr/>
          <a:lstStyle/>
          <a:p>
            <a:r>
              <a:rPr lang="it-IT" dirty="0"/>
              <a:t> </a:t>
            </a:r>
            <a:r>
              <a:rPr lang="it-IT" b="1" dirty="0">
                <a:solidFill>
                  <a:schemeClr val="bg2"/>
                </a:solidFill>
              </a:rPr>
              <a:t>Architettura</a:t>
            </a:r>
          </a:p>
        </p:txBody>
      </p:sp>
      <p:pic>
        <p:nvPicPr>
          <p:cNvPr id="3" name="Segnaposto contenuto 2">
            <a:extLst>
              <a:ext uri="{FF2B5EF4-FFF2-40B4-BE49-F238E27FC236}">
                <a16:creationId xmlns:a16="http://schemas.microsoft.com/office/drawing/2014/main" id="{174C3979-2871-48B1-8E4F-AA60A34C44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526" y="1808041"/>
            <a:ext cx="7554948" cy="4953244"/>
          </a:xfrm>
        </p:spPr>
      </p:pic>
    </p:spTree>
    <p:extLst>
      <p:ext uri="{BB962C8B-B14F-4D97-AF65-F5344CB8AC3E}">
        <p14:creationId xmlns:p14="http://schemas.microsoft.com/office/powerpoint/2010/main" val="980833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88000"/>
                <a:satMod val="130000"/>
                <a:lumMod val="124000"/>
              </a:schemeClr>
            </a:gs>
            <a:gs pos="100000">
              <a:schemeClr val="bg1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582451CD-11A4-44CB-99B1-F5C023FBB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  <a:solidFill>
            <a:srgbClr val="9E0000">
              <a:alpha val="77000"/>
            </a:srgbClr>
          </a:solidFill>
        </p:spPr>
        <p:txBody>
          <a:bodyPr/>
          <a:lstStyle/>
          <a:p>
            <a:r>
              <a:rPr lang="it-IT" dirty="0">
                <a:solidFill>
                  <a:schemeClr val="bg2"/>
                </a:solidFill>
              </a:rPr>
              <a:t> </a:t>
            </a:r>
            <a:r>
              <a:rPr lang="it-IT" b="1" dirty="0">
                <a:solidFill>
                  <a:schemeClr val="bg2"/>
                </a:solidFill>
              </a:rPr>
              <a:t>Template del </a:t>
            </a:r>
            <a:r>
              <a:rPr lang="it-IT" b="1" dirty="0" err="1">
                <a:solidFill>
                  <a:schemeClr val="bg2"/>
                </a:solidFill>
              </a:rPr>
              <a:t>Pvideo</a:t>
            </a:r>
            <a:endParaRPr lang="it-IT" b="1" dirty="0">
              <a:solidFill>
                <a:schemeClr val="bg2"/>
              </a:solidFill>
            </a:endParaRP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06BF336-1DD4-412D-A724-632E3BC7C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sz="3200" dirty="0"/>
              <a:t>Realizzato con </a:t>
            </a:r>
            <a:r>
              <a:rPr lang="it-IT" sz="3200" b="1" dirty="0"/>
              <a:t>Adobe Animate</a:t>
            </a:r>
          </a:p>
          <a:p>
            <a:pPr>
              <a:lnSpc>
                <a:spcPct val="150000"/>
              </a:lnSpc>
            </a:pPr>
            <a:r>
              <a:rPr lang="it-IT" sz="3200" dirty="0"/>
              <a:t>Consiste in un </a:t>
            </a:r>
            <a:r>
              <a:rPr lang="it-IT" sz="3200" b="1" dirty="0"/>
              <a:t>Trailer</a:t>
            </a:r>
            <a:r>
              <a:rPr lang="it-IT" sz="3200" dirty="0"/>
              <a:t> di una esperienza o vacanza </a:t>
            </a:r>
          </a:p>
          <a:p>
            <a:pPr>
              <a:lnSpc>
                <a:spcPct val="150000"/>
              </a:lnSpc>
            </a:pPr>
            <a:r>
              <a:rPr lang="it-IT" sz="3200" dirty="0"/>
              <a:t>7 scene:</a:t>
            </a:r>
          </a:p>
          <a:p>
            <a:pPr lvl="1"/>
            <a:r>
              <a:rPr lang="it-IT" sz="2800" dirty="0"/>
              <a:t>Introduzione</a:t>
            </a:r>
          </a:p>
          <a:p>
            <a:pPr lvl="1"/>
            <a:r>
              <a:rPr lang="it-IT" sz="2800" dirty="0"/>
              <a:t>Scena 1-5</a:t>
            </a:r>
          </a:p>
          <a:p>
            <a:pPr lvl="1"/>
            <a:r>
              <a:rPr lang="it-IT" sz="2800" dirty="0"/>
              <a:t>Crediti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EB2EAD0-54C8-4AAC-9F8D-510A2950C9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314" y="5620655"/>
            <a:ext cx="8146486" cy="55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944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88000"/>
                <a:satMod val="130000"/>
                <a:lumMod val="124000"/>
              </a:schemeClr>
            </a:gs>
            <a:gs pos="100000">
              <a:schemeClr val="bg1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582451CD-11A4-44CB-99B1-F5C023FBB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1690688"/>
          </a:xfrm>
          <a:solidFill>
            <a:srgbClr val="9E0000">
              <a:alpha val="77000"/>
            </a:srgbClr>
          </a:solidFill>
        </p:spPr>
        <p:txBody>
          <a:bodyPr/>
          <a:lstStyle/>
          <a:p>
            <a:r>
              <a:rPr lang="it-IT" dirty="0"/>
              <a:t> </a:t>
            </a:r>
            <a:r>
              <a:rPr lang="it-IT" b="1" dirty="0" err="1">
                <a:solidFill>
                  <a:schemeClr val="bg2"/>
                </a:solidFill>
              </a:rPr>
              <a:t>Wireframe</a:t>
            </a:r>
            <a:r>
              <a:rPr lang="it-IT" b="1" dirty="0">
                <a:solidFill>
                  <a:schemeClr val="bg2"/>
                </a:solidFill>
              </a:rPr>
              <a:t> e </a:t>
            </a:r>
            <a:r>
              <a:rPr lang="it-IT" b="1" dirty="0" err="1">
                <a:solidFill>
                  <a:schemeClr val="bg2"/>
                </a:solidFill>
              </a:rPr>
              <a:t>Mockup</a:t>
            </a:r>
            <a:endParaRPr lang="it-IT" b="1" dirty="0">
              <a:solidFill>
                <a:schemeClr val="bg2"/>
              </a:solidFill>
            </a:endParaRP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06BF336-1DD4-412D-A724-632E3BC7C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dirty="0"/>
              <a:t>Realizzati tramite </a:t>
            </a:r>
            <a:r>
              <a:rPr lang="it-IT" sz="3200" dirty="0" err="1"/>
              <a:t>Figma</a:t>
            </a:r>
            <a:endParaRPr lang="it-IT" sz="3200" dirty="0"/>
          </a:p>
          <a:p>
            <a:r>
              <a:rPr lang="it-IT" sz="3200" dirty="0"/>
              <a:t>Offrono un’idea di Prototipo e di Design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50B8CB8-129F-4B98-87F4-BA12D069AF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03" y="3276600"/>
            <a:ext cx="5389125" cy="303529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27E8076-9207-49D5-92B7-E04472C1CC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574" y="3276600"/>
            <a:ext cx="5387258" cy="303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94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88000"/>
                <a:satMod val="130000"/>
                <a:lumMod val="124000"/>
              </a:schemeClr>
            </a:gs>
            <a:gs pos="100000">
              <a:schemeClr val="bg1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582451CD-11A4-44CB-99B1-F5C023FBB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1690688"/>
          </a:xfrm>
          <a:solidFill>
            <a:srgbClr val="9E0000">
              <a:alpha val="77000"/>
            </a:srgbClr>
          </a:solidFill>
        </p:spPr>
        <p:txBody>
          <a:bodyPr/>
          <a:lstStyle/>
          <a:p>
            <a:r>
              <a:rPr lang="it-IT" b="1" dirty="0">
                <a:solidFill>
                  <a:schemeClr val="bg2"/>
                </a:solidFill>
              </a:rPr>
              <a:t> Front-End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06BF336-1DD4-412D-A724-632E3BC7C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29400" cy="4351338"/>
          </a:xfrm>
        </p:spPr>
        <p:txBody>
          <a:bodyPr>
            <a:normAutofit fontScale="92500" lnSpcReduction="10000"/>
          </a:bodyPr>
          <a:lstStyle/>
          <a:p>
            <a:r>
              <a:rPr lang="it-IT" sz="3200" dirty="0"/>
              <a:t>Sviluppato in </a:t>
            </a:r>
            <a:r>
              <a:rPr lang="it-IT" sz="3200" b="1" dirty="0" err="1"/>
              <a:t>Angular</a:t>
            </a:r>
            <a:endParaRPr lang="it-IT" sz="3200" b="1" dirty="0"/>
          </a:p>
          <a:p>
            <a:pPr>
              <a:lnSpc>
                <a:spcPct val="150000"/>
              </a:lnSpc>
            </a:pPr>
            <a:r>
              <a:rPr lang="it-IT" sz="3200" dirty="0"/>
              <a:t>Ospitato su </a:t>
            </a:r>
            <a:r>
              <a:rPr lang="it-IT" sz="3200" b="1" dirty="0"/>
              <a:t>AWS S3</a:t>
            </a:r>
          </a:p>
          <a:p>
            <a:pPr>
              <a:lnSpc>
                <a:spcPct val="150000"/>
              </a:lnSpc>
            </a:pPr>
            <a:r>
              <a:rPr lang="it-IT" sz="3200" dirty="0"/>
              <a:t>Distribuito tramite </a:t>
            </a:r>
            <a:r>
              <a:rPr lang="it-IT" sz="3200" b="1" dirty="0"/>
              <a:t>AWS </a:t>
            </a:r>
            <a:r>
              <a:rPr lang="it-IT" sz="3200" b="1" dirty="0" err="1"/>
              <a:t>CloudFront</a:t>
            </a:r>
            <a:endParaRPr lang="it-IT" sz="3200" b="1" dirty="0"/>
          </a:p>
          <a:p>
            <a:pPr>
              <a:lnSpc>
                <a:spcPct val="150000"/>
              </a:lnSpc>
            </a:pPr>
            <a:r>
              <a:rPr lang="it-IT" sz="3200" dirty="0"/>
              <a:t>Permette il login tramite </a:t>
            </a:r>
            <a:r>
              <a:rPr lang="it-IT" sz="3200" b="1" dirty="0"/>
              <a:t>Facebook</a:t>
            </a:r>
            <a:endParaRPr lang="it-IT" sz="3200" dirty="0"/>
          </a:p>
          <a:p>
            <a:pPr>
              <a:lnSpc>
                <a:spcPct val="150000"/>
              </a:lnSpc>
            </a:pPr>
            <a:r>
              <a:rPr lang="it-IT" sz="3200" dirty="0"/>
              <a:t>Comunica con le funzioni lambda tramite richieste </a:t>
            </a:r>
            <a:r>
              <a:rPr lang="it-IT" sz="3200" b="1" dirty="0"/>
              <a:t>API REST</a:t>
            </a:r>
            <a:endParaRPr lang="it-IT" sz="3200" dirty="0"/>
          </a:p>
          <a:p>
            <a:endParaRPr lang="it-IT" sz="3200" dirty="0"/>
          </a:p>
        </p:txBody>
      </p:sp>
      <p:pic>
        <p:nvPicPr>
          <p:cNvPr id="6" name="Segnaposto contenuto 2">
            <a:extLst>
              <a:ext uri="{FF2B5EF4-FFF2-40B4-BE49-F238E27FC236}">
                <a16:creationId xmlns:a16="http://schemas.microsoft.com/office/drawing/2014/main" id="{57DAC1F0-0481-42F6-8792-6F3E67ED1B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40"/>
          <a:stretch/>
        </p:blipFill>
        <p:spPr>
          <a:xfrm>
            <a:off x="7738251" y="1825625"/>
            <a:ext cx="4310874" cy="495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481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7BA0B5D5E5D12418AE3E0FFB931FE79" ma:contentTypeVersion="4" ma:contentTypeDescription="Creare un nuovo documento." ma:contentTypeScope="" ma:versionID="4d2c71dc802ae7d1c21aa435c36527c9">
  <xsd:schema xmlns:xsd="http://www.w3.org/2001/XMLSchema" xmlns:xs="http://www.w3.org/2001/XMLSchema" xmlns:p="http://schemas.microsoft.com/office/2006/metadata/properties" xmlns:ns3="a688d240-7229-425c-824e-05b1be47c812" targetNamespace="http://schemas.microsoft.com/office/2006/metadata/properties" ma:root="true" ma:fieldsID="9c980068a61a06b616bb277bb3fc9d66" ns3:_="">
    <xsd:import namespace="a688d240-7229-425c-824e-05b1be47c8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88d240-7229-425c-824e-05b1be47c8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25AC26-EC7F-4928-9DC2-0ECBB45A07A0}">
  <ds:schemaRefs>
    <ds:schemaRef ds:uri="http://schemas.microsoft.com/office/2006/metadata/properties"/>
    <ds:schemaRef ds:uri="http://schemas.microsoft.com/office/infopath/2007/PartnerControls"/>
    <ds:schemaRef ds:uri="a688d240-7229-425c-824e-05b1be47c812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450E222-0814-4680-AF7A-ADD7B92280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88d240-7229-425c-824e-05b1be47c8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BE413E-0FA8-405C-8EEB-0AD18A510A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</TotalTime>
  <Words>254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Tema di Office</vt:lpstr>
      <vt:lpstr>Personalizzazione di Contenuti Audiovisivi Attraverso Dati da Social Network</vt:lpstr>
      <vt:lpstr> Introduzione</vt:lpstr>
      <vt:lpstr> Obiettivo</vt:lpstr>
      <vt:lpstr> Tecnologie utilizzate</vt:lpstr>
      <vt:lpstr> User Story</vt:lpstr>
      <vt:lpstr> Architettura</vt:lpstr>
      <vt:lpstr> Template del Pvideo</vt:lpstr>
      <vt:lpstr> Wireframe e Mockup</vt:lpstr>
      <vt:lpstr> Front-End</vt:lpstr>
      <vt:lpstr> Back-End</vt:lpstr>
      <vt:lpstr> Conclusioni e sviluppi futuri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UNIVERSITA’ DEGLI STUDI DI MODENA E REGGIO EMILIA Dipartimento di Scienze Fisiche</dc:title>
  <dc:creator>ALESSANDRO BEDINI</dc:creator>
  <cp:lastModifiedBy>ALESSANDRO BEDINI</cp:lastModifiedBy>
  <cp:revision>37</cp:revision>
  <dcterms:created xsi:type="dcterms:W3CDTF">2021-04-05T16:21:36Z</dcterms:created>
  <dcterms:modified xsi:type="dcterms:W3CDTF">2021-04-14T09:55:28Z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0x01010057BA0B5D5E5D12418AE3E0FFB931FE79</vt:lpwstr>
  </property>
</Properties>
</file>